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10" r:id="rId4"/>
    <p:sldId id="279" r:id="rId5"/>
    <p:sldId id="296" r:id="rId6"/>
    <p:sldId id="262" r:id="rId7"/>
    <p:sldId id="322" r:id="rId8"/>
    <p:sldId id="308" r:id="rId9"/>
    <p:sldId id="323" r:id="rId10"/>
    <p:sldId id="305" r:id="rId11"/>
    <p:sldId id="324" r:id="rId12"/>
    <p:sldId id="312" r:id="rId13"/>
    <p:sldId id="315" r:id="rId14"/>
    <p:sldId id="316" r:id="rId15"/>
    <p:sldId id="317" r:id="rId16"/>
    <p:sldId id="318" r:id="rId17"/>
    <p:sldId id="314" r:id="rId18"/>
    <p:sldId id="320" r:id="rId19"/>
    <p:sldId id="313" r:id="rId20"/>
    <p:sldId id="325" r:id="rId21"/>
    <p:sldId id="326" r:id="rId22"/>
    <p:sldId id="291" r:id="rId23"/>
    <p:sldId id="292" r:id="rId24"/>
    <p:sldId id="293" r:id="rId25"/>
    <p:sldId id="301" r:id="rId26"/>
    <p:sldId id="294" r:id="rId27"/>
    <p:sldId id="327" r:id="rId28"/>
    <p:sldId id="329" r:id="rId29"/>
    <p:sldId id="300" r:id="rId3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13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84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4231-0738-4DB4-BDFF-1AC19225FAF1}" type="datetimeFigureOut">
              <a:rPr lang="cs-CZ" smtClean="0"/>
              <a:pPr/>
              <a:t>14.2.2013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2202C-D992-4FF4-93BF-2F59A5A2590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4231-0738-4DB4-BDFF-1AC19225FAF1}" type="datetimeFigureOut">
              <a:rPr lang="cs-CZ" smtClean="0"/>
              <a:pPr/>
              <a:t>14.2.2013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2202C-D992-4FF4-93BF-2F59A5A2590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4231-0738-4DB4-BDFF-1AC19225FAF1}" type="datetimeFigureOut">
              <a:rPr lang="cs-CZ" smtClean="0"/>
              <a:pPr/>
              <a:t>14.2.2013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2202C-D992-4FF4-93BF-2F59A5A2590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4231-0738-4DB4-BDFF-1AC19225FAF1}" type="datetimeFigureOut">
              <a:rPr lang="cs-CZ" smtClean="0"/>
              <a:pPr/>
              <a:t>14.2.2013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2202C-D992-4FF4-93BF-2F59A5A2590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4231-0738-4DB4-BDFF-1AC19225FAF1}" type="datetimeFigureOut">
              <a:rPr lang="cs-CZ" smtClean="0"/>
              <a:pPr/>
              <a:t>14.2.2013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2202C-D992-4FF4-93BF-2F59A5A2590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4231-0738-4DB4-BDFF-1AC19225FAF1}" type="datetimeFigureOut">
              <a:rPr lang="cs-CZ" smtClean="0"/>
              <a:pPr/>
              <a:t>14.2.2013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2202C-D992-4FF4-93BF-2F59A5A2590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4231-0738-4DB4-BDFF-1AC19225FAF1}" type="datetimeFigureOut">
              <a:rPr lang="cs-CZ" smtClean="0"/>
              <a:pPr/>
              <a:t>14.2.2013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2202C-D992-4FF4-93BF-2F59A5A2590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4231-0738-4DB4-BDFF-1AC19225FAF1}" type="datetimeFigureOut">
              <a:rPr lang="cs-CZ" smtClean="0"/>
              <a:pPr/>
              <a:t>14.2.2013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2202C-D992-4FF4-93BF-2F59A5A2590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4231-0738-4DB4-BDFF-1AC19225FAF1}" type="datetimeFigureOut">
              <a:rPr lang="cs-CZ" smtClean="0"/>
              <a:pPr/>
              <a:t>14.2.2013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2202C-D992-4FF4-93BF-2F59A5A2590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4231-0738-4DB4-BDFF-1AC19225FAF1}" type="datetimeFigureOut">
              <a:rPr lang="cs-CZ" smtClean="0"/>
              <a:pPr/>
              <a:t>14.2.2013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2202C-D992-4FF4-93BF-2F59A5A2590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4231-0738-4DB4-BDFF-1AC19225FAF1}" type="datetimeFigureOut">
              <a:rPr lang="cs-CZ" smtClean="0"/>
              <a:pPr/>
              <a:t>14.2.2013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2202C-D992-4FF4-93BF-2F59A5A2590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54231-0738-4DB4-BDFF-1AC19225FAF1}" type="datetimeFigureOut">
              <a:rPr lang="cs-CZ" smtClean="0"/>
              <a:pPr/>
              <a:t>14.2.2013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202C-D992-4FF4-93BF-2F59A5A2590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2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34.png"/><Relationship Id="rId7" Type="http://schemas.openxmlformats.org/officeDocument/2006/relationships/image" Target="../media/image36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5.jpe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11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123728" y="4149080"/>
            <a:ext cx="4896544" cy="757246"/>
          </a:xfr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sk-SK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Karol Kajo</a:t>
            </a:r>
          </a:p>
        </p:txBody>
      </p:sp>
      <p:pic>
        <p:nvPicPr>
          <p:cNvPr id="4" name="Obrázek 4" descr="Logo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332656"/>
            <a:ext cx="2208246" cy="1656184"/>
          </a:xfrm>
          <a:prstGeom prst="roundRect">
            <a:avLst>
              <a:gd name="adj" fmla="val 1714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6932" y="332656"/>
            <a:ext cx="2863220" cy="16531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1547664" y="2852936"/>
            <a:ext cx="5976664" cy="1107996"/>
          </a:xfrm>
          <a:prstGeom prst="rect">
            <a:avLst/>
          </a:prstGeom>
          <a:solidFill>
            <a:srgbClr val="FFC000"/>
          </a:solidFill>
          <a:ln w="9525">
            <a:solidFill>
              <a:srgbClr val="000066"/>
            </a:solidFill>
            <a:miter lim="800000"/>
            <a:headEnd/>
            <a:tailEnd/>
          </a:ln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66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SD-IAP No.467</a:t>
            </a:r>
            <a:endParaRPr lang="sk-SK" sz="6600" b="1" spc="50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79388" y="188913"/>
            <a:ext cx="8785225" cy="64801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k-SK"/>
          </a:p>
        </p:txBody>
      </p:sp>
      <p:pic>
        <p:nvPicPr>
          <p:cNvPr id="8" name="Picture 1" descr="Logo nové CL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5229200"/>
            <a:ext cx="5934075" cy="676275"/>
          </a:xfrm>
          <a:prstGeom prst="roundRect">
            <a:avLst>
              <a:gd name="adj" fmla="val 2408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Obrázok 8" descr="hrad-a-uf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260649"/>
            <a:ext cx="2256672" cy="17341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P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6240000" cy="46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79388" y="188913"/>
            <a:ext cx="8785225" cy="64801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k-SK"/>
          </a:p>
        </p:txBody>
      </p:sp>
      <p:pic>
        <p:nvPicPr>
          <p:cNvPr id="8" name="Obrázek 7" descr="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2280" y="764704"/>
            <a:ext cx="6240000" cy="46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5857884" y="285728"/>
            <a:ext cx="3000396" cy="46166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66"/>
            </a:solidFill>
            <a:miter lim="800000"/>
            <a:headEnd/>
            <a:tailEnd/>
          </a:ln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24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SD-IAP No.467</a:t>
            </a:r>
            <a:endParaRPr lang="sk-SK" sz="2400" b="1" spc="50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Obrázek 6" descr="P0005.jpg"/>
          <p:cNvPicPr>
            <a:picLocks noChangeAspect="1"/>
          </p:cNvPicPr>
          <p:nvPr/>
        </p:nvPicPr>
        <p:blipFill>
          <a:blip r:embed="rId4" cstate="print">
            <a:lum bright="17000" contrast="4000"/>
          </a:blip>
          <a:stretch>
            <a:fillRect/>
          </a:stretch>
        </p:blipFill>
        <p:spPr>
          <a:xfrm>
            <a:off x="1716376" y="1341288"/>
            <a:ext cx="6240000" cy="46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Obrázek 10" descr="P00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7784" y="1916832"/>
            <a:ext cx="6240000" cy="468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91600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71800" y="1689119"/>
            <a:ext cx="6034617" cy="4525963"/>
          </a:xfrm>
          <a:ln>
            <a:solidFill>
              <a:srgbClr val="000066"/>
            </a:solidFill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388" y="188913"/>
            <a:ext cx="8785225" cy="64801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k-SK"/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5857884" y="285728"/>
            <a:ext cx="3000396" cy="46166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66"/>
            </a:solidFill>
            <a:miter lim="800000"/>
            <a:headEnd/>
            <a:tailEnd/>
          </a:ln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24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SD-IAP No.467</a:t>
            </a:r>
            <a:endParaRPr lang="sk-SK" sz="2400" b="1" spc="50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928794" y="905516"/>
            <a:ext cx="6915372" cy="52322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glow" dir="tl">
              <a:rot lat="0" lon="0" rev="5400000"/>
            </a:lightRig>
          </a:scene3d>
          <a:sp3d>
            <a:bevelT/>
          </a:sp3d>
        </p:spPr>
        <p:txBody>
          <a:bodyPr wrap="square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sk-SK" sz="28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charset="-18"/>
              </a:rPr>
              <a:t>... </a:t>
            </a:r>
            <a:r>
              <a:rPr lang="sk-SK" sz="28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charset="-18"/>
              </a:rPr>
              <a:t>tak </a:t>
            </a:r>
            <a:r>
              <a:rPr lang="sk-SK" sz="28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charset="-18"/>
              </a:rPr>
              <a:t>čo Vy na to?</a:t>
            </a:r>
            <a:endParaRPr lang="sk-SK" sz="2800" b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 charset="-18"/>
            </a:endParaRPr>
          </a:p>
        </p:txBody>
      </p:sp>
      <p:sp>
        <p:nvSpPr>
          <p:cNvPr id="8" name="Obdélník 7"/>
          <p:cNvSpPr/>
          <p:nvPr/>
        </p:nvSpPr>
        <p:spPr>
          <a:xfrm rot="19014000">
            <a:off x="3602460" y="702492"/>
            <a:ext cx="5414730" cy="774019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elaxedModerately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  <a:scene3d>
              <a:camera prst="perspectiveRelaxedModerately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cs-CZ" sz="49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?</a:t>
            </a:r>
            <a:endParaRPr lang="cs-CZ" sz="49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2282893" cy="20904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Obrázek 10" descr="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1772816"/>
            <a:ext cx="2496277" cy="18722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Obrázek 11" descr="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3284984"/>
            <a:ext cx="2520280" cy="18902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Obrázek 12" descr="5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4725144"/>
            <a:ext cx="2495584" cy="18716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388" y="188913"/>
            <a:ext cx="8785225" cy="64801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k-SK"/>
          </a:p>
        </p:txBody>
      </p:sp>
      <p:pic>
        <p:nvPicPr>
          <p:cNvPr id="6" name="Obrázek 5" descr="Logo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1500198" cy="1125148"/>
          </a:xfrm>
          <a:prstGeom prst="roundRect">
            <a:avLst>
              <a:gd name="adj" fmla="val 1714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928794" y="692696"/>
            <a:ext cx="6915372" cy="5847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glow" dir="tl">
              <a:rot lat="0" lon="0" rev="5400000"/>
            </a:lightRig>
          </a:scene3d>
          <a:sp3d>
            <a:bevelT/>
          </a:sp3d>
        </p:spPr>
        <p:txBody>
          <a:bodyPr wrap="square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sk-SK" sz="32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charset="-18"/>
              </a:rPr>
              <a:t>aká bola naša diagnostická úvaha?</a:t>
            </a:r>
            <a:endParaRPr lang="sk-SK" sz="3200" b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 charset="-18"/>
            </a:endParaRPr>
          </a:p>
        </p:txBody>
      </p:sp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5857884" y="285728"/>
            <a:ext cx="3000396" cy="46166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66"/>
            </a:solidFill>
            <a:miter lim="800000"/>
            <a:headEnd/>
            <a:tailEnd/>
          </a:ln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24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SD-IAP No.467</a:t>
            </a:r>
            <a:endParaRPr lang="sk-SK" sz="2400" b="1" spc="50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Obrázek 16" descr="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4365344"/>
            <a:ext cx="2880000" cy="21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ovéPole 8"/>
          <p:cNvSpPr txBox="1"/>
          <p:nvPr/>
        </p:nvSpPr>
        <p:spPr>
          <a:xfrm>
            <a:off x="1403648" y="3862789"/>
            <a:ext cx="2156361" cy="646331"/>
          </a:xfrm>
          <a:prstGeom prst="rect">
            <a:avLst/>
          </a:prstGeom>
          <a:solidFill>
            <a:srgbClr val="FFD13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sk-SK" sz="3600" b="1" dirty="0" smtClean="0"/>
              <a:t>primárny?</a:t>
            </a:r>
            <a:endParaRPr lang="sk-SK" sz="3600" b="1" dirty="0" smtClean="0"/>
          </a:p>
        </p:txBody>
      </p:sp>
      <p:sp>
        <p:nvSpPr>
          <p:cNvPr id="10" name="TextovéPole 9"/>
          <p:cNvSpPr txBox="1"/>
          <p:nvPr/>
        </p:nvSpPr>
        <p:spPr>
          <a:xfrm>
            <a:off x="1403648" y="4797152"/>
            <a:ext cx="2638864" cy="646331"/>
          </a:xfrm>
          <a:prstGeom prst="rect">
            <a:avLst/>
          </a:prstGeom>
          <a:solidFill>
            <a:srgbClr val="FFD13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sk-SK" sz="3600" b="1" dirty="0" smtClean="0"/>
              <a:t>sekundárny?</a:t>
            </a:r>
            <a:endParaRPr lang="sk-SK" sz="3600" b="1" dirty="0" smtClean="0"/>
          </a:p>
        </p:txBody>
      </p:sp>
      <p:sp>
        <p:nvSpPr>
          <p:cNvPr id="12" name="Šipka ohnutá nahoru 11"/>
          <p:cNvSpPr/>
          <p:nvPr/>
        </p:nvSpPr>
        <p:spPr>
          <a:xfrm rot="5400000">
            <a:off x="521550" y="3555014"/>
            <a:ext cx="1044116" cy="576064"/>
          </a:xfrm>
          <a:prstGeom prst="bent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 ohnutá nahoru 12"/>
          <p:cNvSpPr/>
          <p:nvPr/>
        </p:nvSpPr>
        <p:spPr>
          <a:xfrm rot="5400000">
            <a:off x="521550" y="4455114"/>
            <a:ext cx="1044116" cy="576064"/>
          </a:xfrm>
          <a:prstGeom prst="bent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707137" y="2085795"/>
            <a:ext cx="7754239" cy="120032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sk-SK" sz="3600" b="1" dirty="0" err="1" smtClean="0"/>
              <a:t>Mucinózny</a:t>
            </a:r>
            <a:r>
              <a:rPr lang="sk-SK" sz="3600" b="1" dirty="0" smtClean="0"/>
              <a:t> </a:t>
            </a:r>
            <a:r>
              <a:rPr lang="sk-SK" sz="3600" b="1" dirty="0" err="1" smtClean="0"/>
              <a:t>adenokarcinóm</a:t>
            </a:r>
            <a:r>
              <a:rPr lang="sk-SK" sz="3600" b="1" dirty="0" smtClean="0"/>
              <a:t> (aj so </a:t>
            </a:r>
            <a:r>
              <a:rPr lang="sk-SK" sz="3600" b="1" dirty="0" err="1" smtClean="0"/>
              <a:t>SRCs</a:t>
            </a:r>
            <a:r>
              <a:rPr lang="sk-SK" sz="3600" b="1" dirty="0" smtClean="0"/>
              <a:t>) </a:t>
            </a:r>
          </a:p>
          <a:p>
            <a:pPr algn="ctr"/>
            <a:r>
              <a:rPr lang="sk-SK" sz="3600" b="1" dirty="0" smtClean="0"/>
              <a:t>asociovaný so ZCT</a:t>
            </a:r>
          </a:p>
        </p:txBody>
      </p:sp>
      <p:pic>
        <p:nvPicPr>
          <p:cNvPr id="15" name="Obrázek 14" descr="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3356992"/>
            <a:ext cx="2880000" cy="216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57158" y="1785926"/>
            <a:ext cx="8429684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2800" dirty="0" smtClean="0"/>
              <a:t> </a:t>
            </a:r>
            <a:r>
              <a:rPr lang="sk-SK" sz="2800" dirty="0" err="1" smtClean="0"/>
              <a:t>Mucinózne</a:t>
            </a:r>
            <a:r>
              <a:rPr lang="sk-SK" sz="2800" dirty="0" smtClean="0"/>
              <a:t> neoplazmy bývajú asociované so ZCT – od benígnych po malígne  - pôvod z endodermu ZCT</a:t>
            </a:r>
          </a:p>
          <a:p>
            <a:pPr>
              <a:buFont typeface="Arial" pitchFamily="34" charset="0"/>
              <a:buChar char="•"/>
            </a:pPr>
            <a:r>
              <a:rPr lang="sk-SK" sz="2800" dirty="0" smtClean="0"/>
              <a:t> </a:t>
            </a:r>
            <a:r>
              <a:rPr lang="sk-SK" sz="2800" b="1" dirty="0" smtClean="0"/>
              <a:t>takmer všetky MC ovaria vzniknuté v ZCT vykazujú </a:t>
            </a:r>
            <a:r>
              <a:rPr lang="sk-SK" sz="2800" b="1" dirty="0" err="1" smtClean="0"/>
              <a:t>intestinálnu</a:t>
            </a:r>
            <a:r>
              <a:rPr lang="sk-SK" sz="2800" b="1" dirty="0" smtClean="0"/>
              <a:t> diferenciáciu</a:t>
            </a:r>
          </a:p>
          <a:p>
            <a:pPr>
              <a:buFont typeface="Arial" pitchFamily="34" charset="0"/>
              <a:buChar char="•"/>
            </a:pPr>
            <a:r>
              <a:rPr lang="sk-SK" sz="2800" dirty="0" smtClean="0"/>
              <a:t>  presná diagnóza je nutná pre správny výber terapie</a:t>
            </a: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928794" y="692697"/>
            <a:ext cx="6929486" cy="5847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glow" dir="tl">
              <a:rot lat="0" lon="0" rev="5400000"/>
            </a:lightRig>
          </a:scene3d>
          <a:sp3d>
            <a:bevelT/>
          </a:sp3d>
        </p:spPr>
        <p:txBody>
          <a:bodyPr wrap="square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sk-SK" sz="32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charset="-18"/>
              </a:rPr>
              <a:t>... prečo toľko cirkusu?</a:t>
            </a:r>
            <a:endParaRPr lang="sk-SK" sz="3200" b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 charset="-18"/>
            </a:endParaRPr>
          </a:p>
        </p:txBody>
      </p:sp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5857884" y="285728"/>
            <a:ext cx="3000396" cy="46166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66"/>
            </a:solidFill>
            <a:miter lim="800000"/>
            <a:headEnd/>
            <a:tailEnd/>
          </a:ln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24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SD-IAP No.467</a:t>
            </a:r>
            <a:endParaRPr lang="sk-SK" sz="2400" b="1" spc="50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388" y="188913"/>
            <a:ext cx="8785225" cy="64801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k-SK"/>
          </a:p>
        </p:txBody>
      </p:sp>
      <p:pic>
        <p:nvPicPr>
          <p:cNvPr id="6" name="Obrázek 5" descr="Logo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1500198" cy="1125148"/>
          </a:xfrm>
          <a:prstGeom prst="roundRect">
            <a:avLst>
              <a:gd name="adj" fmla="val 1714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3643306" y="4214818"/>
            <a:ext cx="4786346" cy="228886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k-SK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 – 6,8% - </a:t>
            </a:r>
            <a:r>
              <a:rPr kumimoji="0" lang="sk-SK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 endodermu - najmä zo štruktúr dolného </a:t>
            </a:r>
            <a:r>
              <a:rPr kumimoji="0" lang="sk-SK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GITu</a:t>
            </a:r>
            <a:r>
              <a:rPr kumimoji="0" lang="sk-SK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- väčšina MC mala charakteristiky </a:t>
            </a:r>
            <a:r>
              <a:rPr kumimoji="0" lang="sk-SK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intestin</a:t>
            </a:r>
            <a:r>
              <a:rPr kumimoji="0" lang="sk-SK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sk-SK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diferenc</a:t>
            </a:r>
            <a:r>
              <a:rPr kumimoji="0" lang="sk-SK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 (CK20+ CDX2+/ CK7-) </a:t>
            </a:r>
            <a:r>
              <a:rPr kumimoji="0" lang="sk-SK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sk-SK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Talerman</a:t>
            </a:r>
            <a:r>
              <a:rPr kumimoji="0" lang="sk-SK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sk-SK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et</a:t>
            </a:r>
            <a:r>
              <a:rPr kumimoji="0" lang="sk-SK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sk-SK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Vang</a:t>
            </a:r>
            <a:r>
              <a:rPr kumimoji="0" lang="sk-SK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2011; </a:t>
            </a:r>
            <a:r>
              <a:rPr kumimoji="0" lang="sk-SK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Takai</a:t>
            </a:r>
            <a:r>
              <a:rPr kumimoji="0" lang="sk-SK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sk-SK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et</a:t>
            </a:r>
            <a:r>
              <a:rPr kumimoji="0" lang="sk-SK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sk-SK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</a:t>
            </a:r>
            <a:r>
              <a:rPr kumimoji="0" lang="sk-SK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2012)</a:t>
            </a:r>
            <a:endParaRPr kumimoji="0" lang="sk-SK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k-SK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 nás </a:t>
            </a: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CK7+ / CK20- / CDX2-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Obrázok 7" descr="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971" y="4214818"/>
            <a:ext cx="3048021" cy="22860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Kruhová šípka 9"/>
          <p:cNvSpPr/>
          <p:nvPr/>
        </p:nvSpPr>
        <p:spPr>
          <a:xfrm rot="5400000">
            <a:off x="6357950" y="2928934"/>
            <a:ext cx="3500462" cy="2357454"/>
          </a:xfrm>
          <a:prstGeom prst="circularArrow">
            <a:avLst>
              <a:gd name="adj1" fmla="val 8769"/>
              <a:gd name="adj2" fmla="val 1654386"/>
              <a:gd name="adj3" fmla="val 20349277"/>
              <a:gd name="adj4" fmla="val 11427994"/>
              <a:gd name="adj5" fmla="val 22741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C000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3707904" y="5661248"/>
            <a:ext cx="4680520" cy="72008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83"/>
          <a:stretch>
            <a:fillRect/>
          </a:stretch>
        </p:blipFill>
        <p:spPr bwMode="auto">
          <a:xfrm>
            <a:off x="395536" y="1556792"/>
            <a:ext cx="8443705" cy="4392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" name="Obrázek 2" descr="Logo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57166"/>
            <a:ext cx="1500198" cy="1125148"/>
          </a:xfrm>
          <a:prstGeom prst="roundRect">
            <a:avLst>
              <a:gd name="adj" fmla="val 1714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79388" y="188913"/>
            <a:ext cx="8785225" cy="64801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k-SK"/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928794" y="692697"/>
            <a:ext cx="6929486" cy="5847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glow" dir="tl">
              <a:rot lat="0" lon="0" rev="5400000"/>
            </a:lightRig>
          </a:scene3d>
          <a:sp3d>
            <a:bevelT/>
          </a:sp3d>
        </p:spPr>
        <p:txBody>
          <a:bodyPr wrap="square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sk-SK" sz="32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charset="-18"/>
              </a:rPr>
              <a:t>... prečo toľko cirkusu?</a:t>
            </a:r>
            <a:endParaRPr lang="sk-SK" sz="3200" b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 charset="-18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5857884" y="285728"/>
            <a:ext cx="3000396" cy="46166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66"/>
            </a:solidFill>
            <a:miter lim="800000"/>
            <a:headEnd/>
            <a:tailEnd/>
          </a:ln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24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SD-IAP No.467</a:t>
            </a:r>
            <a:endParaRPr lang="sk-SK" sz="2400" b="1" spc="50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480" y="1682408"/>
            <a:ext cx="7921610" cy="4915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617526"/>
            <a:ext cx="6715172" cy="102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9388" y="188913"/>
            <a:ext cx="8785225" cy="64801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k-SK"/>
          </a:p>
        </p:txBody>
      </p:sp>
      <p:sp>
        <p:nvSpPr>
          <p:cNvPr id="7" name="Obdélník 6"/>
          <p:cNvSpPr/>
          <p:nvPr/>
        </p:nvSpPr>
        <p:spPr>
          <a:xfrm>
            <a:off x="683568" y="4143380"/>
            <a:ext cx="1080120" cy="1928826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bdélník 7"/>
          <p:cNvSpPr/>
          <p:nvPr/>
        </p:nvSpPr>
        <p:spPr>
          <a:xfrm>
            <a:off x="5652120" y="4143380"/>
            <a:ext cx="1277334" cy="1928826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" name="Obrázek 4" descr="Logo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57166"/>
            <a:ext cx="1500198" cy="1125148"/>
          </a:xfrm>
          <a:prstGeom prst="roundRect">
            <a:avLst>
              <a:gd name="adj" fmla="val 1714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5857884" y="285728"/>
            <a:ext cx="3000396" cy="46166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66"/>
            </a:solidFill>
            <a:miter lim="800000"/>
            <a:headEnd/>
            <a:tailEnd/>
          </a:ln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24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SD-IAP No.467</a:t>
            </a:r>
            <a:endParaRPr lang="sk-SK" sz="2400" b="1" spc="50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3" name="Obrázok 12" descr="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3" y="1571587"/>
            <a:ext cx="2286015" cy="17145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752565"/>
            <a:ext cx="1857356" cy="17007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Obrázek 14" descr="3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88224" y="1052736"/>
            <a:ext cx="2339752" cy="17548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Obrázek 15" descr="3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6654469" y="3866811"/>
            <a:ext cx="2664295" cy="19326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28800"/>
            <a:ext cx="8715436" cy="353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388" y="188913"/>
            <a:ext cx="8785225" cy="64801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k-SK"/>
          </a:p>
        </p:txBody>
      </p:sp>
      <p:pic>
        <p:nvPicPr>
          <p:cNvPr id="6" name="Obrázek 4" descr="Logo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57166"/>
            <a:ext cx="1500198" cy="1125148"/>
          </a:xfrm>
          <a:prstGeom prst="roundRect">
            <a:avLst>
              <a:gd name="adj" fmla="val 1714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617526"/>
            <a:ext cx="6715172" cy="102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5857884" y="285728"/>
            <a:ext cx="3000396" cy="46166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66"/>
            </a:solidFill>
            <a:miter lim="800000"/>
            <a:headEnd/>
            <a:tailEnd/>
          </a:ln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24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SD-IAP No.467</a:t>
            </a:r>
            <a:endParaRPr lang="sk-SK" sz="2400" b="1" spc="50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Zaoblený obdĺžnik 7"/>
          <p:cNvSpPr/>
          <p:nvPr/>
        </p:nvSpPr>
        <p:spPr>
          <a:xfrm>
            <a:off x="1285852" y="1645900"/>
            <a:ext cx="2143140" cy="2143140"/>
          </a:xfrm>
          <a:prstGeom prst="round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1" name="Obrázek 10" descr="44.jpg"/>
          <p:cNvPicPr>
            <a:picLocks noChangeAspect="1"/>
          </p:cNvPicPr>
          <p:nvPr/>
        </p:nvPicPr>
        <p:blipFill>
          <a:blip r:embed="rId5" cstate="print"/>
          <a:srcRect t="56931"/>
          <a:stretch>
            <a:fillRect/>
          </a:stretch>
        </p:blipFill>
        <p:spPr>
          <a:xfrm>
            <a:off x="0" y="3904035"/>
            <a:ext cx="9144000" cy="29539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ovéPole 9"/>
          <p:cNvSpPr txBox="1"/>
          <p:nvPr/>
        </p:nvSpPr>
        <p:spPr>
          <a:xfrm>
            <a:off x="179512" y="6156593"/>
            <a:ext cx="92845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sk-SK" sz="3200" b="1" dirty="0" smtClean="0"/>
              <a:t>CK 7</a:t>
            </a:r>
            <a:endParaRPr lang="cs-CZ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707137" y="1555200"/>
            <a:ext cx="7754239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sk-SK" sz="3600" b="1" dirty="0" err="1" smtClean="0"/>
              <a:t>Mucinózny</a:t>
            </a:r>
            <a:r>
              <a:rPr lang="sk-SK" sz="3600" b="1" dirty="0" smtClean="0"/>
              <a:t> </a:t>
            </a:r>
            <a:r>
              <a:rPr lang="sk-SK" sz="3600" b="1" dirty="0" err="1" smtClean="0"/>
              <a:t>adenokarcinóm</a:t>
            </a:r>
            <a:r>
              <a:rPr lang="sk-SK" sz="3600" b="1" dirty="0" smtClean="0"/>
              <a:t> (aj so </a:t>
            </a:r>
            <a:r>
              <a:rPr lang="sk-SK" sz="3600" b="1" dirty="0" err="1" smtClean="0"/>
              <a:t>SRCs</a:t>
            </a:r>
            <a:r>
              <a:rPr lang="sk-SK" sz="3600" b="1" dirty="0" smtClean="0"/>
              <a:t>) </a:t>
            </a:r>
          </a:p>
          <a:p>
            <a:pPr algn="ctr"/>
            <a:r>
              <a:rPr lang="sk-SK" sz="3600" b="1" dirty="0" smtClean="0"/>
              <a:t>vzniknutý v ZCT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388" y="188913"/>
            <a:ext cx="8785225" cy="64801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k-SK"/>
          </a:p>
        </p:txBody>
      </p:sp>
      <p:pic>
        <p:nvPicPr>
          <p:cNvPr id="6" name="Obrázek 5" descr="Logo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1500198" cy="1125148"/>
          </a:xfrm>
          <a:prstGeom prst="roundRect">
            <a:avLst>
              <a:gd name="adj" fmla="val 1714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928794" y="692696"/>
            <a:ext cx="6915372" cy="5847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glow" dir="tl">
              <a:rot lat="0" lon="0" rev="5400000"/>
            </a:lightRig>
          </a:scene3d>
          <a:sp3d>
            <a:bevelT/>
          </a:sp3d>
        </p:spPr>
        <p:txBody>
          <a:bodyPr wrap="square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sk-SK" sz="32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charset="-18"/>
              </a:rPr>
              <a:t>Aká bola naša diagnóza?</a:t>
            </a:r>
            <a:endParaRPr lang="sk-SK" sz="3200" b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 charset="-18"/>
            </a:endParaRPr>
          </a:p>
        </p:txBody>
      </p:sp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5857884" y="285728"/>
            <a:ext cx="3000396" cy="46166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66"/>
            </a:solidFill>
            <a:miter lim="800000"/>
            <a:headEnd/>
            <a:tailEnd/>
          </a:ln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24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SD-IAP No.467</a:t>
            </a:r>
            <a:endParaRPr lang="sk-SK" sz="2400" b="1" spc="50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06193" y="3142800"/>
            <a:ext cx="7754239" cy="120032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sk-SK" sz="3600" b="1" dirty="0" err="1" smtClean="0"/>
              <a:t>Mucinózny</a:t>
            </a:r>
            <a:r>
              <a:rPr lang="sk-SK" sz="3600" b="1" dirty="0" smtClean="0"/>
              <a:t> </a:t>
            </a:r>
            <a:r>
              <a:rPr lang="sk-SK" sz="3600" b="1" dirty="0" err="1" smtClean="0"/>
              <a:t>adenokarcinóm</a:t>
            </a:r>
            <a:r>
              <a:rPr lang="sk-SK" sz="3600" b="1" dirty="0" smtClean="0"/>
              <a:t> (aj so </a:t>
            </a:r>
            <a:r>
              <a:rPr lang="sk-SK" sz="3600" b="1" dirty="0" err="1" smtClean="0"/>
              <a:t>SRCs</a:t>
            </a:r>
            <a:r>
              <a:rPr lang="sk-SK" sz="3600" b="1" dirty="0" smtClean="0"/>
              <a:t>) </a:t>
            </a:r>
          </a:p>
          <a:p>
            <a:pPr algn="ctr"/>
            <a:r>
              <a:rPr lang="sk-SK" sz="3600" b="1" dirty="0" err="1" smtClean="0"/>
              <a:t>nekolonického</a:t>
            </a:r>
            <a:r>
              <a:rPr lang="sk-SK" sz="3600" b="1" dirty="0" smtClean="0"/>
              <a:t> typu vzniknutý v ZCT</a:t>
            </a:r>
          </a:p>
        </p:txBody>
      </p:sp>
      <p:sp>
        <p:nvSpPr>
          <p:cNvPr id="9" name="Šipka dolů 8"/>
          <p:cNvSpPr/>
          <p:nvPr/>
        </p:nvSpPr>
        <p:spPr>
          <a:xfrm>
            <a:off x="4211960" y="2708920"/>
            <a:ext cx="576064" cy="36004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158" y="3789040"/>
            <a:ext cx="8429684" cy="2711794"/>
          </a:xfr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sk-SK" sz="2400" b="1" dirty="0" smtClean="0"/>
              <a:t>CK7+ / CK20- CDX2- </a:t>
            </a:r>
            <a:r>
              <a:rPr lang="sk-SK" sz="2400" dirty="0" smtClean="0"/>
              <a:t>v kontexte s </a:t>
            </a:r>
            <a:r>
              <a:rPr lang="sk-SK" sz="2400" dirty="0" err="1" smtClean="0"/>
              <a:t>histomorfol</a:t>
            </a:r>
            <a:r>
              <a:rPr lang="sk-SK" sz="2400" dirty="0" smtClean="0"/>
              <a:t>. črtami  pôvod z </a:t>
            </a:r>
            <a:r>
              <a:rPr lang="sk-SK" sz="2400" dirty="0" err="1" smtClean="0"/>
              <a:t>mülleriánskeho</a:t>
            </a:r>
            <a:r>
              <a:rPr lang="sk-SK" sz="2400" dirty="0" smtClean="0"/>
              <a:t> </a:t>
            </a:r>
            <a:r>
              <a:rPr lang="sk-SK" sz="2400" dirty="0" smtClean="0"/>
              <a:t>alebo </a:t>
            </a:r>
            <a:r>
              <a:rPr lang="sk-SK" sz="2400" dirty="0" smtClean="0"/>
              <a:t>respiračného </a:t>
            </a:r>
            <a:r>
              <a:rPr lang="sk-SK" sz="2400" dirty="0" smtClean="0"/>
              <a:t>epitelu (</a:t>
            </a:r>
            <a:r>
              <a:rPr lang="sk-SK" sz="2400" dirty="0" err="1" smtClean="0"/>
              <a:t>Cobellis</a:t>
            </a:r>
            <a:r>
              <a:rPr lang="sk-SK" sz="2400" dirty="0" smtClean="0"/>
              <a:t> </a:t>
            </a:r>
            <a:r>
              <a:rPr lang="sk-SK" sz="2400" dirty="0" err="1" smtClean="0"/>
              <a:t>et</a:t>
            </a:r>
            <a:r>
              <a:rPr lang="sk-SK" sz="2400" dirty="0" smtClean="0"/>
              <a:t> </a:t>
            </a:r>
            <a:r>
              <a:rPr lang="sk-SK" sz="2400" dirty="0" err="1" smtClean="0"/>
              <a:t>al</a:t>
            </a:r>
            <a:r>
              <a:rPr lang="sk-SK" sz="2400" dirty="0" smtClean="0"/>
              <a:t>, 2004)</a:t>
            </a:r>
          </a:p>
          <a:p>
            <a:r>
              <a:rPr lang="sk-SK" sz="2400" dirty="0" smtClean="0"/>
              <a:t>prípad ZCT so SRC </a:t>
            </a:r>
            <a:r>
              <a:rPr lang="sk-SK" sz="2400" dirty="0" err="1" smtClean="0"/>
              <a:t>Ca</a:t>
            </a:r>
            <a:r>
              <a:rPr lang="sk-SK" sz="2400" dirty="0" smtClean="0"/>
              <a:t> a </a:t>
            </a:r>
            <a:r>
              <a:rPr lang="sk-SK" sz="2400" dirty="0" err="1" smtClean="0"/>
              <a:t>pulmonálnym</a:t>
            </a:r>
            <a:r>
              <a:rPr lang="sk-SK" sz="2400" dirty="0" smtClean="0"/>
              <a:t> typom </a:t>
            </a:r>
            <a:r>
              <a:rPr lang="sk-SK" sz="2400" dirty="0" err="1" smtClean="0"/>
              <a:t>adenoCa</a:t>
            </a:r>
            <a:r>
              <a:rPr lang="sk-SK" sz="2400" dirty="0" smtClean="0"/>
              <a:t>, v kt. nádorové bunky boli  TTF1 </a:t>
            </a:r>
            <a:r>
              <a:rPr lang="sk-SK" sz="2400" dirty="0" err="1" smtClean="0"/>
              <a:t>pozit</a:t>
            </a:r>
            <a:r>
              <a:rPr lang="sk-SK" sz="2400" dirty="0" smtClean="0"/>
              <a:t>.  (</a:t>
            </a:r>
            <a:r>
              <a:rPr lang="sk-SK" sz="2400" dirty="0" err="1" smtClean="0"/>
              <a:t>Boyd</a:t>
            </a:r>
            <a:r>
              <a:rPr lang="sk-SK" sz="2400" dirty="0" smtClean="0"/>
              <a:t> </a:t>
            </a:r>
            <a:r>
              <a:rPr lang="sk-SK" sz="2400" dirty="0" err="1" smtClean="0"/>
              <a:t>et</a:t>
            </a:r>
            <a:r>
              <a:rPr lang="sk-SK" sz="2400" dirty="0" smtClean="0"/>
              <a:t> </a:t>
            </a:r>
            <a:r>
              <a:rPr lang="sk-SK" sz="2400" dirty="0" err="1" smtClean="0"/>
              <a:t>al</a:t>
            </a:r>
            <a:r>
              <a:rPr lang="sk-SK" sz="2400" dirty="0" smtClean="0"/>
              <a:t>, 2012)</a:t>
            </a:r>
          </a:p>
          <a:p>
            <a:r>
              <a:rPr lang="sk-SK" sz="2400" dirty="0" smtClean="0"/>
              <a:t>u nás </a:t>
            </a:r>
            <a:r>
              <a:rPr lang="sk-SK" sz="2400" b="1" dirty="0" smtClean="0"/>
              <a:t>TTF1- ER</a:t>
            </a:r>
            <a:r>
              <a:rPr lang="sk-SK" sz="2400" b="1" dirty="0" smtClean="0"/>
              <a:t>+/- </a:t>
            </a:r>
            <a:r>
              <a:rPr lang="sk-SK" sz="2400" b="1" dirty="0" smtClean="0"/>
              <a:t>PR-HER2- </a:t>
            </a:r>
            <a:r>
              <a:rPr lang="sk-SK" sz="2400" dirty="0" smtClean="0"/>
              <a:t>- </a:t>
            </a:r>
            <a:r>
              <a:rPr lang="sk-SK" sz="2400" dirty="0" err="1" smtClean="0"/>
              <a:t>v.s.mülleriánska</a:t>
            </a:r>
            <a:r>
              <a:rPr lang="sk-SK" sz="2400" dirty="0" smtClean="0"/>
              <a:t> </a:t>
            </a:r>
            <a:r>
              <a:rPr lang="sk-SK" sz="2400" dirty="0" smtClean="0"/>
              <a:t>EC </a:t>
            </a:r>
            <a:r>
              <a:rPr lang="sk-SK" sz="2400" dirty="0" err="1" smtClean="0"/>
              <a:t>diferen</a:t>
            </a:r>
            <a:r>
              <a:rPr lang="sk-SK" sz="2400" dirty="0" smtClean="0"/>
              <a:t>. línia (hypoteticky by sa mohlo jednať aj o </a:t>
            </a:r>
            <a:r>
              <a:rPr lang="sk-SK" sz="2400" dirty="0" err="1" smtClean="0"/>
              <a:t>malignizáciu</a:t>
            </a:r>
            <a:r>
              <a:rPr lang="sk-SK" sz="2400" dirty="0" smtClean="0"/>
              <a:t> štruktúr </a:t>
            </a:r>
            <a:r>
              <a:rPr lang="sk-SK" sz="2400" dirty="0" err="1" smtClean="0"/>
              <a:t>horn</a:t>
            </a:r>
            <a:r>
              <a:rPr lang="sk-SK" sz="2400" dirty="0" smtClean="0"/>
              <a:t>. </a:t>
            </a:r>
            <a:r>
              <a:rPr lang="sk-SK" sz="2400" dirty="0" err="1" smtClean="0"/>
              <a:t>GITu</a:t>
            </a:r>
            <a:r>
              <a:rPr lang="sk-SK" sz="2400" dirty="0" smtClean="0"/>
              <a:t> alebo PBT (</a:t>
            </a:r>
            <a:r>
              <a:rPr lang="sk-SK" sz="2400" dirty="0" err="1" smtClean="0"/>
              <a:t>Talerman</a:t>
            </a:r>
            <a:r>
              <a:rPr lang="sk-SK" sz="2400" dirty="0" smtClean="0"/>
              <a:t>, 2011) - mali byť vo väčšine prípadov CK20 a CDX2 </a:t>
            </a:r>
            <a:r>
              <a:rPr lang="sk-SK" sz="2400" dirty="0" err="1" smtClean="0"/>
              <a:t>pozit</a:t>
            </a:r>
            <a:r>
              <a:rPr lang="sk-SK" sz="2400" dirty="0" smtClean="0"/>
              <a:t>. </a:t>
            </a:r>
          </a:p>
          <a:p>
            <a:pPr>
              <a:buNone/>
            </a:pPr>
            <a:endParaRPr lang="sk-SK" dirty="0"/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928794" y="692696"/>
            <a:ext cx="6915372" cy="5847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glow" dir="tl">
              <a:rot lat="0" lon="0" rev="5400000"/>
            </a:lightRig>
          </a:scene3d>
          <a:sp3d>
            <a:bevelT/>
          </a:sp3d>
        </p:spPr>
        <p:txBody>
          <a:bodyPr wrap="square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sk-SK" sz="32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charset="-18"/>
              </a:rPr>
              <a:t>... fakty o malígnej transformácii v ZCT</a:t>
            </a:r>
            <a:endParaRPr lang="sk-SK" sz="3200" b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 charset="-18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9388" y="188913"/>
            <a:ext cx="8785225" cy="64801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k-SK"/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5857884" y="285728"/>
            <a:ext cx="3000396" cy="46166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66"/>
            </a:solidFill>
            <a:miter lim="800000"/>
            <a:headEnd/>
            <a:tailEnd/>
          </a:ln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24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SD-IAP No.467</a:t>
            </a:r>
            <a:endParaRPr lang="sk-SK" sz="2400" b="1" spc="50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" name="Obrázek 11" descr="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0152" y="1412776"/>
            <a:ext cx="2843808" cy="23488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Obrázek 12" descr="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1412776"/>
            <a:ext cx="3134400" cy="2350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Obrázek 13" descr="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7" y="1412776"/>
            <a:ext cx="2849455" cy="2350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ek 6" descr="Logo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357166"/>
            <a:ext cx="1500198" cy="1125148"/>
          </a:xfrm>
          <a:prstGeom prst="roundRect">
            <a:avLst>
              <a:gd name="adj" fmla="val 1714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5" name="TextovéPole 14"/>
          <p:cNvSpPr txBox="1"/>
          <p:nvPr/>
        </p:nvSpPr>
        <p:spPr>
          <a:xfrm>
            <a:off x="1629810" y="3284984"/>
            <a:ext cx="42191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sk-SK" dirty="0" smtClean="0"/>
              <a:t>ER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4644008" y="3284984"/>
            <a:ext cx="42191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sk-SK" dirty="0" smtClean="0"/>
              <a:t>ER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707137" y="1556792"/>
            <a:ext cx="7754239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sk-SK" sz="3600" b="1" dirty="0" err="1" smtClean="0"/>
              <a:t>Mucinózny</a:t>
            </a:r>
            <a:r>
              <a:rPr lang="sk-SK" sz="3600" b="1" dirty="0" smtClean="0"/>
              <a:t> </a:t>
            </a:r>
            <a:r>
              <a:rPr lang="sk-SK" sz="3600" b="1" dirty="0" err="1" smtClean="0"/>
              <a:t>adenokarcinóm</a:t>
            </a:r>
            <a:r>
              <a:rPr lang="sk-SK" sz="3600" b="1" dirty="0" smtClean="0"/>
              <a:t> (aj so </a:t>
            </a:r>
            <a:r>
              <a:rPr lang="sk-SK" sz="3600" b="1" dirty="0" err="1" smtClean="0"/>
              <a:t>SRCs</a:t>
            </a:r>
            <a:r>
              <a:rPr lang="sk-SK" sz="3600" b="1" dirty="0" smtClean="0"/>
              <a:t>) </a:t>
            </a:r>
          </a:p>
          <a:p>
            <a:pPr algn="ctr"/>
            <a:r>
              <a:rPr lang="sk-SK" sz="3600" b="1" dirty="0" smtClean="0"/>
              <a:t>vzniknutý v ZCT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714348" y="4699010"/>
            <a:ext cx="7746084" cy="175432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sk-SK" sz="3600" b="1" dirty="0" smtClean="0"/>
              <a:t>ZCT s MT štruktúr </a:t>
            </a:r>
            <a:r>
              <a:rPr lang="sk-SK" sz="3600" b="1" dirty="0" err="1" smtClean="0"/>
              <a:t>endodermálnej</a:t>
            </a:r>
            <a:endParaRPr lang="sk-SK" sz="3600" b="1" dirty="0" smtClean="0"/>
          </a:p>
          <a:p>
            <a:pPr algn="ctr"/>
            <a:r>
              <a:rPr lang="sk-SK" sz="3600" b="1" dirty="0" smtClean="0"/>
              <a:t>zárodočnej lišty </a:t>
            </a:r>
            <a:r>
              <a:rPr lang="sk-SK" sz="3600" b="1" dirty="0" err="1" smtClean="0"/>
              <a:t>v.s</a:t>
            </a:r>
            <a:r>
              <a:rPr lang="sk-SK" sz="3600" b="1" dirty="0" smtClean="0"/>
              <a:t>. </a:t>
            </a:r>
            <a:r>
              <a:rPr lang="sk-SK" sz="3600" b="1" dirty="0" err="1" smtClean="0"/>
              <a:t>mülleriánskeho</a:t>
            </a:r>
            <a:r>
              <a:rPr lang="sk-SK" sz="3600" b="1" dirty="0" smtClean="0"/>
              <a:t> </a:t>
            </a:r>
            <a:r>
              <a:rPr lang="sk-SK" sz="3600" b="1" dirty="0" smtClean="0"/>
              <a:t>(</a:t>
            </a:r>
            <a:r>
              <a:rPr lang="sk-SK" sz="3600" b="1" dirty="0" err="1" smtClean="0"/>
              <a:t>endocervikálneho</a:t>
            </a:r>
            <a:r>
              <a:rPr lang="sk-SK" sz="3600" b="1" dirty="0" smtClean="0"/>
              <a:t>) typu  </a:t>
            </a:r>
            <a:endParaRPr lang="sk-SK" sz="3600" b="1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388" y="188913"/>
            <a:ext cx="8785225" cy="64801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k-SK"/>
          </a:p>
        </p:txBody>
      </p:sp>
      <p:pic>
        <p:nvPicPr>
          <p:cNvPr id="6" name="Obrázek 5" descr="Logo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1500198" cy="1125148"/>
          </a:xfrm>
          <a:prstGeom prst="roundRect">
            <a:avLst>
              <a:gd name="adj" fmla="val 1714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TextovéPole 7"/>
          <p:cNvSpPr txBox="1"/>
          <p:nvPr/>
        </p:nvSpPr>
        <p:spPr>
          <a:xfrm>
            <a:off x="706193" y="3140968"/>
            <a:ext cx="7754239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sk-SK" sz="3600" b="1" dirty="0" err="1" smtClean="0"/>
              <a:t>Mucinózny</a:t>
            </a:r>
            <a:r>
              <a:rPr lang="sk-SK" sz="3600" b="1" dirty="0" smtClean="0"/>
              <a:t> </a:t>
            </a:r>
            <a:r>
              <a:rPr lang="sk-SK" sz="3600" b="1" dirty="0" err="1" smtClean="0"/>
              <a:t>adenokarcinóm</a:t>
            </a:r>
            <a:r>
              <a:rPr lang="sk-SK" sz="3600" b="1" dirty="0" smtClean="0"/>
              <a:t> (aj so </a:t>
            </a:r>
            <a:r>
              <a:rPr lang="sk-SK" sz="3600" b="1" dirty="0" err="1" smtClean="0"/>
              <a:t>SRCs</a:t>
            </a:r>
            <a:r>
              <a:rPr lang="sk-SK" sz="3600" b="1" dirty="0" smtClean="0"/>
              <a:t>) </a:t>
            </a:r>
          </a:p>
          <a:p>
            <a:pPr algn="ctr"/>
            <a:r>
              <a:rPr lang="sk-SK" sz="3600" b="1" dirty="0" err="1" smtClean="0"/>
              <a:t>nekolonického</a:t>
            </a:r>
            <a:r>
              <a:rPr lang="sk-SK" sz="3600" b="1" dirty="0" smtClean="0"/>
              <a:t> typu vzniknutý v ZCT</a:t>
            </a:r>
          </a:p>
        </p:txBody>
      </p:sp>
      <p:sp>
        <p:nvSpPr>
          <p:cNvPr id="9" name="Šipka dolů 8"/>
          <p:cNvSpPr/>
          <p:nvPr/>
        </p:nvSpPr>
        <p:spPr>
          <a:xfrm>
            <a:off x="4211960" y="2708920"/>
            <a:ext cx="576064" cy="36004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lů 9"/>
          <p:cNvSpPr/>
          <p:nvPr/>
        </p:nvSpPr>
        <p:spPr>
          <a:xfrm>
            <a:off x="4211960" y="4293096"/>
            <a:ext cx="576064" cy="36004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ok 12" descr="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556792"/>
            <a:ext cx="3143240" cy="28083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Obrázok 13" descr="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1556792"/>
            <a:ext cx="3429024" cy="28083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Obrázek 14" descr="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7784" y="1556792"/>
            <a:ext cx="3779912" cy="28169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928794" y="692696"/>
            <a:ext cx="6915372" cy="5847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glow" dir="tl">
              <a:rot lat="0" lon="0" rev="5400000"/>
            </a:lightRig>
          </a:scene3d>
          <a:sp3d>
            <a:bevelT/>
          </a:sp3d>
        </p:spPr>
        <p:txBody>
          <a:bodyPr wrap="square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sk-SK" sz="32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charset="-18"/>
              </a:rPr>
              <a:t>Aká bola naša diagnóza?</a:t>
            </a:r>
            <a:endParaRPr lang="sk-SK" sz="3200" b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 charset="-18"/>
            </a:endParaRPr>
          </a:p>
        </p:txBody>
      </p:sp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5857884" y="285728"/>
            <a:ext cx="3000396" cy="46166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66"/>
            </a:solidFill>
            <a:miter lim="800000"/>
            <a:headEnd/>
            <a:tailEnd/>
          </a:ln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24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SD-IAP No.467</a:t>
            </a:r>
            <a:endParaRPr lang="sk-SK" sz="2400" b="1" spc="50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Logo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1500198" cy="1125148"/>
          </a:xfrm>
          <a:prstGeom prst="roundRect">
            <a:avLst>
              <a:gd name="adj" fmla="val 1714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388" y="188913"/>
            <a:ext cx="8785225" cy="64801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357158" y="1643050"/>
            <a:ext cx="8429684" cy="1754326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dirty="0" smtClean="0"/>
              <a:t> 38- ročná žena, </a:t>
            </a:r>
            <a:r>
              <a:rPr lang="sk-SK" dirty="0" err="1" smtClean="0"/>
              <a:t>nulligravida</a:t>
            </a:r>
            <a:r>
              <a:rPr lang="sk-SK" dirty="0" smtClean="0"/>
              <a:t>, </a:t>
            </a:r>
            <a:r>
              <a:rPr lang="sk-SK" dirty="0" err="1" smtClean="0"/>
              <a:t>virgo</a:t>
            </a:r>
            <a:r>
              <a:rPr lang="sk-SK" dirty="0" smtClean="0"/>
              <a:t> </a:t>
            </a:r>
            <a:r>
              <a:rPr lang="sk-SK" dirty="0" err="1" smtClean="0"/>
              <a:t>intacta</a:t>
            </a:r>
            <a:r>
              <a:rPr lang="sk-SK" dirty="0" smtClean="0"/>
              <a:t>, </a:t>
            </a:r>
            <a:r>
              <a:rPr lang="sk-SK" dirty="0" err="1" smtClean="0"/>
              <a:t>menarché</a:t>
            </a:r>
            <a:r>
              <a:rPr lang="sk-SK" dirty="0" smtClean="0"/>
              <a:t> od 12 rokov, </a:t>
            </a:r>
            <a:r>
              <a:rPr lang="sk-SK" dirty="0" smtClean="0"/>
              <a:t>inak </a:t>
            </a:r>
            <a:r>
              <a:rPr lang="sk-SK" dirty="0" smtClean="0"/>
              <a:t>bez </a:t>
            </a:r>
            <a:r>
              <a:rPr lang="sk-SK" dirty="0" smtClean="0"/>
              <a:t>ďalšej </a:t>
            </a:r>
            <a:r>
              <a:rPr lang="sk-SK" dirty="0" smtClean="0"/>
              <a:t>gynekologickej anamnézy a bez celkových </a:t>
            </a:r>
            <a:r>
              <a:rPr lang="sk-SK" dirty="0" err="1" smtClean="0"/>
              <a:t>obtiaží</a:t>
            </a:r>
            <a:r>
              <a:rPr lang="sk-SK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náhodne pri </a:t>
            </a:r>
            <a:r>
              <a:rPr lang="sk-SK" dirty="0" smtClean="0"/>
              <a:t>preventívnej </a:t>
            </a:r>
            <a:r>
              <a:rPr lang="sk-SK" dirty="0" smtClean="0"/>
              <a:t>prehliadke zistený </a:t>
            </a:r>
            <a:r>
              <a:rPr lang="sk-SK" b="1" dirty="0" smtClean="0"/>
              <a:t>rozsiahly </a:t>
            </a:r>
            <a:r>
              <a:rPr lang="sk-SK" b="1" dirty="0" err="1" smtClean="0"/>
              <a:t>hmatný</a:t>
            </a:r>
            <a:r>
              <a:rPr lang="sk-SK" b="1" dirty="0" smtClean="0"/>
              <a:t> nádor v podbruší 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b="1" dirty="0" smtClean="0"/>
              <a:t>zvýšené hladiny nádorových </a:t>
            </a:r>
            <a:r>
              <a:rPr lang="sk-SK" b="1" dirty="0" err="1" smtClean="0"/>
              <a:t>markerov</a:t>
            </a:r>
            <a:r>
              <a:rPr lang="sk-SK" b="1" dirty="0" smtClean="0"/>
              <a:t> </a:t>
            </a:r>
            <a:r>
              <a:rPr lang="sk-SK" dirty="0" smtClean="0"/>
              <a:t>CA19-9 5054,9 U/ml (norma do 30 U/ml), CA125 550,4 U/ml (norma do 30 U/ml), CA72-4 7,9 (norma do 4,0 U/ml), CEA 32,9 (norma do 4,0 </a:t>
            </a:r>
            <a:r>
              <a:rPr lang="sk-SK" dirty="0" err="1" smtClean="0"/>
              <a:t>ng</a:t>
            </a:r>
            <a:r>
              <a:rPr lang="sk-SK" dirty="0" smtClean="0"/>
              <a:t>/ml), CA15-3 145,6 U/ml (norma do 28,0 U/ml).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57158" y="3929066"/>
            <a:ext cx="8429684" cy="2585323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txBody>
          <a:bodyPr wrap="square" rtlCol="0">
            <a:spAutoFit/>
          </a:bodyPr>
          <a:lstStyle/>
          <a:p>
            <a:r>
              <a:rPr lang="sk-SK" b="1" dirty="0" smtClean="0"/>
              <a:t>CT vyšetrenie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takmer celú malú panvu vypĺňala </a:t>
            </a:r>
            <a:r>
              <a:rPr lang="sk-SK" b="1" dirty="0" smtClean="0"/>
              <a:t>laločnatá, ostro a hladko ohraničená komplexná </a:t>
            </a:r>
            <a:r>
              <a:rPr lang="sk-SK" b="1" dirty="0" err="1" smtClean="0"/>
              <a:t>solídne-cystická</a:t>
            </a:r>
            <a:r>
              <a:rPr lang="sk-SK" b="1" dirty="0" smtClean="0"/>
              <a:t> formácia vychádzajúca z pravých </a:t>
            </a:r>
            <a:r>
              <a:rPr lang="sk-SK" b="1" dirty="0" err="1" smtClean="0"/>
              <a:t>adnex</a:t>
            </a:r>
            <a:r>
              <a:rPr lang="sk-SK" b="1" dirty="0" smtClean="0"/>
              <a:t> veľkosti 105x105x128 mm 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formácia obsahovala mäkko-tkanivové štruktúry, tekutinu aj hrubé </a:t>
            </a:r>
            <a:r>
              <a:rPr lang="sk-SK" dirty="0" err="1" smtClean="0"/>
              <a:t>granulárne</a:t>
            </a:r>
            <a:r>
              <a:rPr lang="sk-SK" dirty="0" smtClean="0"/>
              <a:t> </a:t>
            </a:r>
            <a:r>
              <a:rPr lang="sk-SK" dirty="0" err="1" smtClean="0"/>
              <a:t>arey</a:t>
            </a:r>
            <a:r>
              <a:rPr lang="sk-SK" dirty="0" smtClean="0"/>
              <a:t> kalcifikačnej sýtosti 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v ľavom </a:t>
            </a:r>
            <a:r>
              <a:rPr lang="sk-SK" dirty="0" err="1" smtClean="0"/>
              <a:t>ovariu</a:t>
            </a:r>
            <a:r>
              <a:rPr lang="sk-SK" dirty="0" smtClean="0"/>
              <a:t> bolo podobné </a:t>
            </a:r>
            <a:r>
              <a:rPr lang="sk-SK" b="1" dirty="0" smtClean="0"/>
              <a:t>ložisko veľkosti 49 x 39 x 47 mm 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v </a:t>
            </a:r>
            <a:r>
              <a:rPr lang="sk-SK" dirty="0" err="1" smtClean="0"/>
              <a:t>infrarenálnom</a:t>
            </a:r>
            <a:r>
              <a:rPr lang="sk-SK" dirty="0" smtClean="0"/>
              <a:t> </a:t>
            </a:r>
            <a:r>
              <a:rPr lang="sk-SK" dirty="0" err="1" smtClean="0"/>
              <a:t>retroperitoneu</a:t>
            </a:r>
            <a:r>
              <a:rPr lang="sk-SK" dirty="0" smtClean="0"/>
              <a:t> boli identifikované LU do veľkosti 12 mm 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vzhľadom na veľkosť tumoru pravého vaječníka a </a:t>
            </a:r>
            <a:r>
              <a:rPr lang="sk-SK" dirty="0" err="1" smtClean="0"/>
              <a:t>retroperitoneálnej</a:t>
            </a:r>
            <a:r>
              <a:rPr lang="sk-SK" dirty="0" smtClean="0"/>
              <a:t> </a:t>
            </a:r>
            <a:r>
              <a:rPr lang="sk-SK" dirty="0" err="1" smtClean="0"/>
              <a:t>lymfadenopatie</a:t>
            </a:r>
            <a:r>
              <a:rPr lang="sk-SK" dirty="0" smtClean="0"/>
              <a:t> </a:t>
            </a:r>
          </a:p>
          <a:p>
            <a:r>
              <a:rPr lang="sk-SK" dirty="0" smtClean="0"/>
              <a:t>bolo vyjadrené </a:t>
            </a:r>
            <a:r>
              <a:rPr lang="sk-SK" b="1" dirty="0" smtClean="0"/>
              <a:t>podozrenie na možnosť malígnej povahy lézie</a:t>
            </a:r>
            <a:r>
              <a:rPr lang="sk-SK" dirty="0" smtClean="0"/>
              <a:t> </a:t>
            </a:r>
            <a:endParaRPr lang="sk-SK" dirty="0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977108" y="692696"/>
            <a:ext cx="6894000" cy="52322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glow" dir="tl">
              <a:rot lat="0" lon="0" rev="5400000"/>
            </a:lightRig>
          </a:scene3d>
          <a:sp3d>
            <a:bevelT/>
          </a:sp3d>
        </p:spPr>
        <p:txBody>
          <a:bodyPr wrap="square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/>
            </a:pPr>
            <a:r>
              <a:rPr lang="sk-SK" sz="28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charset="-18"/>
              </a:rPr>
              <a:t>...  vcelku zaujímavá anamnéza </a:t>
            </a:r>
            <a:endParaRPr lang="sk-SK" sz="2800" b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 charset="-18"/>
            </a:endParaRPr>
          </a:p>
        </p:txBody>
      </p:sp>
      <p:sp useBgFill="1">
        <p:nvSpPr>
          <p:cNvPr id="13" name="Obdélník 12"/>
          <p:cNvSpPr/>
          <p:nvPr/>
        </p:nvSpPr>
        <p:spPr>
          <a:xfrm>
            <a:off x="285720" y="3453846"/>
            <a:ext cx="8643998" cy="3170099"/>
          </a:xfrm>
          <a:prstGeom prst="rect">
            <a:avLst/>
          </a:prstGeom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cs-CZ" sz="10000" b="1" cap="none" spc="150" dirty="0" smtClean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 </a:t>
            </a:r>
            <a:r>
              <a:rPr lang="cs-CZ" sz="10000" b="1" cap="none" spc="150" dirty="0" err="1" smtClean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niečím</a:t>
            </a:r>
            <a:r>
              <a:rPr lang="cs-CZ" sz="10000" b="1" cap="none" spc="150" dirty="0" smtClean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cs-CZ" sz="10000" b="1" cap="none" spc="150" dirty="0" err="1" smtClean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veľkým</a:t>
            </a:r>
            <a:endParaRPr lang="cs-CZ" sz="10000" b="1" cap="none" spc="150" dirty="0">
              <a:ln w="11430"/>
              <a:solidFill>
                <a:srgbClr val="00206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 useBgFill="1">
        <p:nvSpPr>
          <p:cNvPr id="14" name="Obdélník 13"/>
          <p:cNvSpPr/>
          <p:nvPr/>
        </p:nvSpPr>
        <p:spPr>
          <a:xfrm>
            <a:off x="357158" y="1643050"/>
            <a:ext cx="8501122" cy="1862048"/>
          </a:xfrm>
          <a:prstGeom prst="rect">
            <a:avLst/>
          </a:prstGeom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cs-CZ" sz="11500" b="1" cap="none" spc="150" dirty="0" err="1" smtClean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Virgo</a:t>
            </a:r>
            <a:r>
              <a:rPr lang="cs-CZ" sz="11500" b="1" cap="none" spc="150" dirty="0" smtClean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cs-CZ" sz="11500" b="1" cap="none" spc="150" dirty="0" err="1" smtClean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intacta</a:t>
            </a:r>
            <a:endParaRPr lang="cs-CZ" sz="11500" b="1" cap="none" spc="150" dirty="0">
              <a:ln w="11430"/>
              <a:solidFill>
                <a:srgbClr val="00206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5857884" y="285728"/>
            <a:ext cx="3000396" cy="46166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66"/>
            </a:solidFill>
            <a:miter lim="800000"/>
            <a:headEnd/>
            <a:tailEnd/>
          </a:ln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24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SD-IAP No.467</a:t>
            </a:r>
            <a:endParaRPr lang="sk-SK" sz="2400" b="1" spc="50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0012" y="4000504"/>
            <a:ext cx="5972188" cy="2571768"/>
          </a:xfrm>
          <a:ln>
            <a:solidFill>
              <a:srgbClr val="000066"/>
            </a:solidFill>
          </a:ln>
        </p:spPr>
        <p:txBody>
          <a:bodyPr>
            <a:normAutofit lnSpcReduction="10000"/>
          </a:bodyPr>
          <a:lstStyle/>
          <a:p>
            <a:r>
              <a:rPr lang="sk-SK" sz="2400" dirty="0" smtClean="0"/>
              <a:t>bolo vyšetrených </a:t>
            </a:r>
            <a:r>
              <a:rPr lang="sk-SK" sz="2400" b="1" dirty="0" smtClean="0"/>
              <a:t>51 </a:t>
            </a:r>
            <a:r>
              <a:rPr lang="sk-SK" sz="2400" b="1" dirty="0" smtClean="0"/>
              <a:t>LU / MTS </a:t>
            </a:r>
            <a:r>
              <a:rPr lang="sk-SK" sz="2400" b="1" dirty="0" smtClean="0"/>
              <a:t>v 4 LU </a:t>
            </a:r>
            <a:r>
              <a:rPr lang="sk-SK" sz="2400" dirty="0" smtClean="0"/>
              <a:t>(z </a:t>
            </a:r>
            <a:r>
              <a:rPr lang="sk-SK" sz="2400" dirty="0" err="1" smtClean="0"/>
              <a:t>prav</a:t>
            </a:r>
            <a:r>
              <a:rPr lang="sk-SK" sz="2400" dirty="0" smtClean="0"/>
              <a:t>. panvovej a </a:t>
            </a:r>
            <a:r>
              <a:rPr lang="sk-SK" sz="2400" dirty="0" err="1" smtClean="0"/>
              <a:t>interaortokavál</a:t>
            </a:r>
            <a:r>
              <a:rPr lang="sk-SK" sz="2400" dirty="0" smtClean="0"/>
              <a:t>. oblasti )</a:t>
            </a:r>
          </a:p>
          <a:p>
            <a:r>
              <a:rPr lang="sk-SK" sz="2400" dirty="0" smtClean="0"/>
              <a:t>boli vylúčené ďalšie nádory v oblasti </a:t>
            </a:r>
            <a:r>
              <a:rPr lang="sk-SK" sz="2400" dirty="0" err="1" smtClean="0"/>
              <a:t>GITu</a:t>
            </a:r>
            <a:endParaRPr lang="sk-SK" sz="2400" dirty="0" smtClean="0"/>
          </a:p>
          <a:p>
            <a:r>
              <a:rPr lang="sk-SK" sz="2400" dirty="0" err="1" smtClean="0"/>
              <a:t>patolog</a:t>
            </a:r>
            <a:r>
              <a:rPr lang="sk-SK" sz="2400" dirty="0" smtClean="0"/>
              <a:t>. štádium </a:t>
            </a:r>
            <a:r>
              <a:rPr lang="sk-SK" sz="2400" b="1" dirty="0" smtClean="0"/>
              <a:t>pT1bpN1pMx</a:t>
            </a:r>
            <a:r>
              <a:rPr lang="sk-SK" sz="2400" dirty="0" smtClean="0"/>
              <a:t> (</a:t>
            </a:r>
            <a:r>
              <a:rPr lang="sk-SK" sz="2400" dirty="0" err="1" smtClean="0"/>
              <a:t>sec</a:t>
            </a:r>
            <a:r>
              <a:rPr lang="sk-SK" sz="2400" dirty="0" smtClean="0"/>
              <a:t>. AJCC/2010) </a:t>
            </a:r>
            <a:r>
              <a:rPr lang="sk-SK" sz="2400" dirty="0" smtClean="0"/>
              <a:t> </a:t>
            </a:r>
          </a:p>
          <a:p>
            <a:r>
              <a:rPr lang="sk-SK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</a:t>
            </a:r>
            <a:r>
              <a:rPr lang="sk-SK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III. štádium</a:t>
            </a:r>
            <a:endParaRPr lang="sk-SK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sk-SK" dirty="0"/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928794" y="692696"/>
            <a:ext cx="6929486" cy="5847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glow" dir="tl">
              <a:rot lat="0" lon="0" rev="5400000"/>
            </a:lightRig>
          </a:scene3d>
          <a:sp3d>
            <a:bevelT/>
          </a:sp3d>
        </p:spPr>
        <p:txBody>
          <a:bodyPr wrap="square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sk-SK" sz="32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charset="-18"/>
              </a:rPr>
              <a:t>operačné riešenie a štádium ochorenia</a:t>
            </a:r>
            <a:endParaRPr lang="sk-SK" sz="3200" b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 charset="-18"/>
            </a:endParaRPr>
          </a:p>
        </p:txBody>
      </p:sp>
      <p:pic>
        <p:nvPicPr>
          <p:cNvPr id="5" name="Obrázek 4" descr="Logo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1500198" cy="1125148"/>
          </a:xfrm>
          <a:prstGeom prst="roundRect">
            <a:avLst>
              <a:gd name="adj" fmla="val 1714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9388" y="188913"/>
            <a:ext cx="8785225" cy="64801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k-SK"/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356400" y="1526400"/>
            <a:ext cx="8229600" cy="207284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k-SK" sz="2400" dirty="0" smtClean="0"/>
              <a:t>Na základe výsledku POB nasledovala: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k-SK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 </a:t>
            </a:r>
            <a:r>
              <a:rPr kumimoji="0" lang="sk-SK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 obojstrannou </a:t>
            </a:r>
            <a:r>
              <a:rPr kumimoji="0" lang="sk-SK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adnexotómiou</a:t>
            </a:r>
            <a:r>
              <a:rPr kumimoji="0" lang="sk-SK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sk-SK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k-SK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totálna </a:t>
            </a:r>
            <a:r>
              <a:rPr kumimoji="0" lang="sk-SK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omentektómia</a:t>
            </a:r>
            <a:r>
              <a:rPr kumimoji="0" lang="sk-SK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sk-SK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endParaRPr kumimoji="0" lang="sk-SK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k-SK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exenterácia</a:t>
            </a:r>
            <a:r>
              <a:rPr kumimoji="0" lang="sk-SK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sk-SK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panvových, </a:t>
            </a:r>
            <a:r>
              <a:rPr kumimoji="0" lang="sk-SK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parakaválnych</a:t>
            </a:r>
            <a:r>
              <a:rPr kumimoji="0" lang="sk-SK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sk-SK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interaortokaválnych</a:t>
            </a:r>
            <a:r>
              <a:rPr kumimoji="0" lang="sk-SK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sk-SK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paraaortálnych</a:t>
            </a:r>
            <a:r>
              <a:rPr kumimoji="0" lang="sk-SK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 </a:t>
            </a:r>
            <a:r>
              <a:rPr kumimoji="0" lang="sk-SK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presakrálnych</a:t>
            </a:r>
            <a:r>
              <a:rPr kumimoji="0" lang="sk-SK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sk-SK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LU 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5857884" y="285728"/>
            <a:ext cx="3000396" cy="46166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66"/>
            </a:solidFill>
            <a:miter lim="800000"/>
            <a:headEnd/>
            <a:tailEnd/>
          </a:ln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24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SD-IAP No.467</a:t>
            </a:r>
            <a:endParaRPr lang="sk-SK" sz="2400" b="1" spc="50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Obrázek 7" descr="untitled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224" y="3760862"/>
            <a:ext cx="2111748" cy="2810840"/>
          </a:xfrm>
          <a:prstGeom prst="rect">
            <a:avLst/>
          </a:prstGeom>
        </p:spPr>
      </p:pic>
      <p:sp>
        <p:nvSpPr>
          <p:cNvPr id="11" name="Šrafovaná šipka doprava 10"/>
          <p:cNvSpPr/>
          <p:nvPr/>
        </p:nvSpPr>
        <p:spPr>
          <a:xfrm rot="5400000">
            <a:off x="3167844" y="3465004"/>
            <a:ext cx="432048" cy="648072"/>
          </a:xfrm>
          <a:prstGeom prst="striped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rafovaná šipka doprava 13"/>
          <p:cNvSpPr/>
          <p:nvPr/>
        </p:nvSpPr>
        <p:spPr>
          <a:xfrm rot="5400000">
            <a:off x="3167844" y="5409220"/>
            <a:ext cx="432048" cy="648072"/>
          </a:xfrm>
          <a:prstGeom prst="striped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0634"/>
          </a:xfrm>
          <a:ln>
            <a:solidFill>
              <a:schemeClr val="tx1"/>
            </a:solidFill>
          </a:ln>
        </p:spPr>
        <p:txBody>
          <a:bodyPr>
            <a:normAutofit fontScale="62500" lnSpcReduction="20000"/>
          </a:bodyPr>
          <a:lstStyle/>
          <a:p>
            <a:r>
              <a:rPr lang="sk-SK" sz="3800" dirty="0" smtClean="0"/>
              <a:t>II. 2012 – </a:t>
            </a:r>
            <a:r>
              <a:rPr lang="sk-SK" sz="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línia CHT </a:t>
            </a:r>
            <a:r>
              <a:rPr lang="sk-SK" sz="3800" dirty="0" smtClean="0"/>
              <a:t>v kombinácii </a:t>
            </a:r>
            <a:r>
              <a:rPr lang="sk-SK" sz="3800" dirty="0" err="1" smtClean="0"/>
              <a:t>paklitaxel</a:t>
            </a:r>
            <a:r>
              <a:rPr lang="sk-SK" sz="3800" dirty="0" smtClean="0"/>
              <a:t> a </a:t>
            </a:r>
            <a:r>
              <a:rPr lang="sk-SK" sz="3800" dirty="0" err="1" smtClean="0"/>
              <a:t>karboplatina</a:t>
            </a:r>
            <a:r>
              <a:rPr lang="sk-SK" sz="3800" dirty="0" smtClean="0"/>
              <a:t> – 6 cyklov </a:t>
            </a:r>
          </a:p>
          <a:p>
            <a:r>
              <a:rPr lang="sk-SK" sz="3800" dirty="0" smtClean="0"/>
              <a:t>VII. 2012 - kontrolne CT a MR vyšetrenia nepotvrdili známky </a:t>
            </a:r>
            <a:r>
              <a:rPr lang="sk-SK" sz="3800" dirty="0" err="1" smtClean="0"/>
              <a:t>lokoreg</a:t>
            </a:r>
            <a:r>
              <a:rPr lang="sk-SK" sz="3800" dirty="0" smtClean="0"/>
              <a:t>. recidívy (pečeň – viacpočetné </a:t>
            </a:r>
            <a:r>
              <a:rPr lang="sk-SK" sz="3800" dirty="0" err="1" smtClean="0"/>
              <a:t>hemangiómy</a:t>
            </a:r>
            <a:r>
              <a:rPr lang="sk-SK" sz="3800" dirty="0" smtClean="0"/>
              <a:t> a 2 drobné cysty. TU </a:t>
            </a:r>
            <a:r>
              <a:rPr lang="sk-SK" sz="3800" dirty="0" err="1" smtClean="0"/>
              <a:t>markery</a:t>
            </a:r>
            <a:r>
              <a:rPr lang="sk-SK" sz="3800" dirty="0" smtClean="0"/>
              <a:t> v norme (CA19.9 28,0 U/ml; CA125 16,8 U/ml; CA 72-4 0,1 U/ml; CEA 2,5 </a:t>
            </a:r>
            <a:r>
              <a:rPr lang="sk-SK" sz="3800" dirty="0" err="1" smtClean="0"/>
              <a:t>ng</a:t>
            </a:r>
            <a:r>
              <a:rPr lang="sk-SK" sz="3800" dirty="0" smtClean="0"/>
              <a:t>/ml) </a:t>
            </a:r>
          </a:p>
          <a:p>
            <a:r>
              <a:rPr lang="sk-SK" sz="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IX.-X.2012 vzostup hladiny </a:t>
            </a:r>
            <a:r>
              <a:rPr lang="sk-SK" sz="3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onkomarkerov</a:t>
            </a:r>
            <a:r>
              <a:rPr lang="sk-SK" sz="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3800" dirty="0" smtClean="0"/>
              <a:t>(Ca19-9 39402,6 U/ml; Ca125 424,5 U/ml; CA72.4 15,0 U/ml a CEA 69,2 </a:t>
            </a:r>
            <a:r>
              <a:rPr lang="sk-SK" sz="3800" dirty="0" err="1" smtClean="0"/>
              <a:t>ng</a:t>
            </a:r>
            <a:r>
              <a:rPr lang="sk-SK" sz="3800" dirty="0" smtClean="0"/>
              <a:t>/ml) a na CT vyšetrení bola dokázaná progresia TU procesu vo forme </a:t>
            </a:r>
            <a:r>
              <a:rPr lang="sk-SK" sz="3800" dirty="0" err="1" smtClean="0"/>
              <a:t>retroperiton</a:t>
            </a:r>
            <a:r>
              <a:rPr lang="sk-SK" sz="3800" dirty="0" smtClean="0"/>
              <a:t>. </a:t>
            </a:r>
            <a:r>
              <a:rPr lang="sk-SK" sz="3800" dirty="0" err="1" smtClean="0"/>
              <a:t>lymfadenopatie</a:t>
            </a:r>
            <a:r>
              <a:rPr lang="sk-SK" sz="3800" dirty="0" smtClean="0"/>
              <a:t> a nálezu </a:t>
            </a:r>
            <a:r>
              <a:rPr lang="sk-SK" sz="3800" dirty="0" err="1" smtClean="0"/>
              <a:t>nodul</a:t>
            </a:r>
            <a:r>
              <a:rPr lang="sk-SK" sz="3800" dirty="0" smtClean="0"/>
              <a:t>. </a:t>
            </a:r>
            <a:r>
              <a:rPr lang="sk-SK" sz="3800" dirty="0" err="1" smtClean="0"/>
              <a:t>infiltrátov</a:t>
            </a:r>
            <a:r>
              <a:rPr lang="sk-SK" sz="3800" dirty="0" smtClean="0"/>
              <a:t> na kľučkách panvového </a:t>
            </a:r>
            <a:r>
              <a:rPr lang="sk-SK" sz="3800" dirty="0" err="1" smtClean="0"/>
              <a:t>ilea</a:t>
            </a:r>
            <a:r>
              <a:rPr lang="sk-SK" sz="3800" dirty="0" smtClean="0"/>
              <a:t> </a:t>
            </a:r>
          </a:p>
          <a:p>
            <a:r>
              <a:rPr lang="sk-SK" sz="3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  </a:t>
            </a:r>
            <a:r>
              <a:rPr lang="sk-SK" sz="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línia CHT </a:t>
            </a:r>
            <a:r>
              <a:rPr lang="sk-SK" sz="3800" dirty="0" smtClean="0"/>
              <a:t>(</a:t>
            </a:r>
            <a:r>
              <a:rPr lang="sk-SK" sz="3800" dirty="0" err="1" smtClean="0"/>
              <a:t>gemcitabín</a:t>
            </a:r>
            <a:r>
              <a:rPr lang="sk-SK" sz="3800" dirty="0" smtClean="0"/>
              <a:t> s </a:t>
            </a:r>
            <a:r>
              <a:rPr lang="sk-SK" sz="3800" dirty="0" err="1" smtClean="0"/>
              <a:t>cisplatinou</a:t>
            </a:r>
            <a:r>
              <a:rPr lang="sk-SK" sz="3800" dirty="0" smtClean="0"/>
              <a:t>), pre </a:t>
            </a:r>
            <a:r>
              <a:rPr lang="sk-SK" sz="3800" dirty="0" err="1" smtClean="0"/>
              <a:t>ototoxicitu</a:t>
            </a:r>
            <a:r>
              <a:rPr lang="sk-SK" sz="3800" dirty="0" smtClean="0"/>
              <a:t> bola </a:t>
            </a:r>
            <a:r>
              <a:rPr lang="sk-SK" sz="3800" dirty="0" err="1" smtClean="0"/>
              <a:t>cisplatina</a:t>
            </a:r>
            <a:r>
              <a:rPr lang="sk-SK" sz="3800" dirty="0" smtClean="0"/>
              <a:t> zmenená na </a:t>
            </a:r>
            <a:r>
              <a:rPr lang="sk-SK" sz="3800" dirty="0" err="1" smtClean="0"/>
              <a:t>karboplatinu</a:t>
            </a:r>
            <a:endParaRPr lang="sk-SK" sz="3800" dirty="0" smtClean="0"/>
          </a:p>
          <a:p>
            <a:r>
              <a:rPr lang="sk-SK" sz="3800" dirty="0" smtClean="0"/>
              <a:t>pacientka doteraz absolvovala 3 cykly CHT, kt. tolerovala dobre </a:t>
            </a:r>
            <a:r>
              <a:rPr lang="sk-SK" sz="3800" dirty="0" smtClean="0"/>
              <a:t>, avšak </a:t>
            </a:r>
            <a:r>
              <a:rPr lang="sk-SK" sz="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PROGRESIA – </a:t>
            </a:r>
            <a:r>
              <a:rPr lang="sk-SK" sz="3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lymfadenopatia</a:t>
            </a:r>
            <a:r>
              <a:rPr lang="sk-SK" sz="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až </a:t>
            </a:r>
            <a:r>
              <a:rPr lang="sk-SK" sz="3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cervikálna</a:t>
            </a:r>
            <a:r>
              <a:rPr lang="sk-SK" sz="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!!!       </a:t>
            </a:r>
            <a:endParaRPr lang="sk-SK" sz="3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k-SK" dirty="0"/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928794" y="692696"/>
            <a:ext cx="6915372" cy="5847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glow" dir="tl">
              <a:rot lat="0" lon="0" rev="5400000"/>
            </a:lightRig>
          </a:scene3d>
          <a:sp3d>
            <a:bevelT/>
          </a:sp3d>
        </p:spPr>
        <p:txBody>
          <a:bodyPr wrap="square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sk-SK" sz="32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charset="-18"/>
              </a:rPr>
              <a:t>... ďalší terapeutický manažment</a:t>
            </a:r>
            <a:endParaRPr lang="sk-SK" sz="3200" b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 charset="-18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9388" y="188913"/>
            <a:ext cx="8785225" cy="64801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k-SK"/>
          </a:p>
        </p:txBody>
      </p:sp>
      <p:pic>
        <p:nvPicPr>
          <p:cNvPr id="7" name="Obrázek 4" descr="Logo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1500198" cy="1125148"/>
          </a:xfrm>
          <a:prstGeom prst="roundRect">
            <a:avLst>
              <a:gd name="adj" fmla="val 1714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5857884" y="285728"/>
            <a:ext cx="3000396" cy="46166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66"/>
            </a:solidFill>
            <a:miter lim="800000"/>
            <a:headEnd/>
            <a:tailEnd/>
          </a:ln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24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SD-IAP No.467</a:t>
            </a:r>
            <a:endParaRPr lang="sk-SK" sz="2400" b="1" spc="50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158" y="1524684"/>
            <a:ext cx="8429684" cy="5000660"/>
          </a:xfrm>
          <a:ln>
            <a:solidFill>
              <a:schemeClr val="tx1"/>
            </a:solidFill>
          </a:ln>
        </p:spPr>
        <p:txBody>
          <a:bodyPr>
            <a:normAutofit fontScale="62500" lnSpcReduction="20000"/>
          </a:bodyPr>
          <a:lstStyle/>
          <a:p>
            <a:r>
              <a:rPr lang="sk-SK" sz="4000" b="1" dirty="0" smtClean="0"/>
              <a:t>ZCT (</a:t>
            </a:r>
            <a:r>
              <a:rPr lang="sk-SK" sz="4000" b="1" dirty="0" err="1" smtClean="0"/>
              <a:t>dermoidná</a:t>
            </a:r>
            <a:r>
              <a:rPr lang="sk-SK" sz="4000" b="1" dirty="0" smtClean="0"/>
              <a:t> cysta) vaječníka je najčastejším nádorom zo zárodočných buniek</a:t>
            </a:r>
            <a:r>
              <a:rPr lang="sk-SK" sz="4000" dirty="0" smtClean="0"/>
              <a:t> (20 % všetkých </a:t>
            </a:r>
            <a:r>
              <a:rPr lang="sk-SK" sz="4000" dirty="0" err="1" smtClean="0"/>
              <a:t>ovariálnych</a:t>
            </a:r>
            <a:r>
              <a:rPr lang="sk-SK" sz="4000" dirty="0" smtClean="0"/>
              <a:t> nádorov) </a:t>
            </a:r>
          </a:p>
          <a:p>
            <a:r>
              <a:rPr lang="sk-SK" sz="4000" dirty="0" smtClean="0"/>
              <a:t>MT zriedkavý fenomén - </a:t>
            </a:r>
            <a:r>
              <a:rPr lang="sk-SK" sz="4000" b="1" dirty="0" smtClean="0"/>
              <a:t>vznik </a:t>
            </a:r>
            <a:r>
              <a:rPr lang="sk-SK" sz="4000" b="1" dirty="0" smtClean="0"/>
              <a:t>somatickej </a:t>
            </a:r>
            <a:r>
              <a:rPr lang="sk-SK" sz="4000" b="1" dirty="0" smtClean="0"/>
              <a:t>malignity v  tkanivových štruktúrach diferencovaných zo zárodočných listov  v</a:t>
            </a:r>
            <a:r>
              <a:rPr lang="sk-SK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1 - 3 % týchto nádorov</a:t>
            </a:r>
          </a:p>
          <a:p>
            <a:r>
              <a:rPr lang="sk-SK" sz="4000" dirty="0" smtClean="0"/>
              <a:t>najčastejším typom malignity vzniknutej v ZCT je </a:t>
            </a:r>
            <a:r>
              <a:rPr lang="sk-SK" sz="4000" b="1" dirty="0" err="1" smtClean="0"/>
              <a:t>spinocelulárny</a:t>
            </a:r>
            <a:r>
              <a:rPr lang="sk-SK" sz="4000" b="1" dirty="0" smtClean="0"/>
              <a:t> karcinóm </a:t>
            </a:r>
            <a:r>
              <a:rPr lang="sk-SK" sz="4000" dirty="0" smtClean="0"/>
              <a:t>ktorý predstavuje 75 % až 85 % zo všetkých malígnych transformácií</a:t>
            </a:r>
          </a:p>
          <a:p>
            <a:r>
              <a:rPr lang="sk-SK" sz="4000" dirty="0" smtClean="0"/>
              <a:t>omnoho zriedkavejšie sú </a:t>
            </a:r>
            <a:r>
              <a:rPr lang="sk-SK" sz="4000" b="1" dirty="0" err="1" smtClean="0"/>
              <a:t>adenokarcinómy</a:t>
            </a:r>
            <a:r>
              <a:rPr lang="sk-SK" sz="4000" b="1" dirty="0" smtClean="0"/>
              <a:t>,</a:t>
            </a:r>
            <a:r>
              <a:rPr lang="sk-SK" sz="4000" dirty="0" smtClean="0"/>
              <a:t> ktoré sa vyskytujú približne </a:t>
            </a:r>
            <a:r>
              <a:rPr lang="sk-SK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6,8 % prípadov </a:t>
            </a:r>
            <a:r>
              <a:rPr lang="sk-SK" sz="4000" dirty="0" smtClean="0"/>
              <a:t>malígnej premeny v ZCT </a:t>
            </a:r>
          </a:p>
          <a:p>
            <a:endParaRPr lang="sk-SK" sz="3400" dirty="0" smtClean="0"/>
          </a:p>
          <a:p>
            <a:pPr>
              <a:buNone/>
            </a:pPr>
            <a:endParaRPr lang="sk-SK" sz="3400" dirty="0" smtClean="0"/>
          </a:p>
          <a:p>
            <a:r>
              <a:rPr lang="sk-SK" sz="3400" dirty="0" smtClean="0"/>
              <a:t>ostatné malignity v ZCT – BCC, </a:t>
            </a:r>
            <a:r>
              <a:rPr lang="sk-SK" dirty="0" err="1" smtClean="0"/>
              <a:t>adenoskvamózny</a:t>
            </a:r>
            <a:r>
              <a:rPr lang="sk-SK" dirty="0" smtClean="0"/>
              <a:t> </a:t>
            </a:r>
            <a:r>
              <a:rPr lang="sk-SK" dirty="0" err="1" smtClean="0"/>
              <a:t>Ca</a:t>
            </a:r>
            <a:r>
              <a:rPr lang="sk-SK" dirty="0" smtClean="0"/>
              <a:t>, </a:t>
            </a:r>
            <a:r>
              <a:rPr lang="sk-SK" dirty="0" err="1" smtClean="0"/>
              <a:t>Ca</a:t>
            </a:r>
            <a:r>
              <a:rPr lang="sk-SK" dirty="0" smtClean="0"/>
              <a:t> ŠŽ, MM, Sa, </a:t>
            </a:r>
            <a:r>
              <a:rPr lang="sk-SK" dirty="0" err="1" smtClean="0"/>
              <a:t>CaSA</a:t>
            </a:r>
            <a:r>
              <a:rPr lang="sk-SK" dirty="0" smtClean="0"/>
              <a:t>, </a:t>
            </a:r>
            <a:r>
              <a:rPr lang="sk-SK" dirty="0" err="1" smtClean="0"/>
              <a:t>neuroektodermálny</a:t>
            </a:r>
            <a:r>
              <a:rPr lang="sk-SK" dirty="0" smtClean="0"/>
              <a:t> nádor</a:t>
            </a:r>
          </a:p>
          <a:p>
            <a:r>
              <a:rPr lang="sk-SK" dirty="0" smtClean="0"/>
              <a:t>opísané sú aj ZCT s MT viacerých typov tkanív (</a:t>
            </a:r>
            <a:r>
              <a:rPr lang="sk-SK" dirty="0" err="1" smtClean="0"/>
              <a:t>Hinshaw</a:t>
            </a:r>
            <a:r>
              <a:rPr lang="sk-SK" dirty="0" smtClean="0"/>
              <a:t> </a:t>
            </a:r>
            <a:r>
              <a:rPr lang="sk-SK" dirty="0" err="1" smtClean="0"/>
              <a:t>et</a:t>
            </a:r>
            <a:r>
              <a:rPr lang="sk-SK" dirty="0" smtClean="0"/>
              <a:t> </a:t>
            </a:r>
            <a:r>
              <a:rPr lang="sk-SK" dirty="0" err="1" smtClean="0"/>
              <a:t>al</a:t>
            </a:r>
            <a:r>
              <a:rPr lang="sk-SK" dirty="0" smtClean="0"/>
              <a:t>, 2012)</a:t>
            </a:r>
            <a:endParaRPr lang="cs-CZ" dirty="0" smtClean="0"/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928794" y="692696"/>
            <a:ext cx="6915372" cy="5847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glow" dir="tl">
              <a:rot lat="0" lon="0" rev="5400000"/>
            </a:lightRig>
          </a:scene3d>
          <a:sp3d>
            <a:bevelT/>
          </a:sp3d>
        </p:spPr>
        <p:txBody>
          <a:bodyPr wrap="square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sk-SK" sz="32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charset="-18"/>
              </a:rPr>
              <a:t>... fakty o malígnej transformácii v ZCT</a:t>
            </a:r>
            <a:endParaRPr lang="sk-SK" sz="3200" b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 charset="-18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9388" y="188913"/>
            <a:ext cx="8785225" cy="64801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k-SK"/>
          </a:p>
        </p:txBody>
      </p:sp>
      <p:pic>
        <p:nvPicPr>
          <p:cNvPr id="7" name="Obrázek 6" descr="Logo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1500198" cy="1125148"/>
          </a:xfrm>
          <a:prstGeom prst="roundRect">
            <a:avLst>
              <a:gd name="adj" fmla="val 1714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5857884" y="285728"/>
            <a:ext cx="3000396" cy="46166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66"/>
            </a:solidFill>
            <a:miter lim="800000"/>
            <a:headEnd/>
            <a:tailEnd/>
          </a:ln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24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SD-IAP No.467</a:t>
            </a:r>
            <a:endParaRPr lang="sk-SK" sz="2400" b="1" spc="50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6400" y="1526400"/>
            <a:ext cx="8464072" cy="1830592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sk-SK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MT v ZCT nejasná </a:t>
            </a:r>
            <a:r>
              <a:rPr lang="sk-SK" sz="2400" dirty="0" smtClean="0"/>
              <a:t>- ide o dlhodobý proces</a:t>
            </a:r>
          </a:p>
          <a:p>
            <a:r>
              <a:rPr lang="sk-SK" sz="2400" dirty="0" smtClean="0"/>
              <a:t>MT v ZCT vo veku 19 - 88 r. </a:t>
            </a:r>
            <a:r>
              <a:rPr lang="sk-SK" sz="2400" b="1" dirty="0" smtClean="0"/>
              <a:t>častejšia u PM žien </a:t>
            </a:r>
            <a:r>
              <a:rPr lang="sk-SK" sz="2400" dirty="0" smtClean="0"/>
              <a:t>s najvyššou incidenciou v 5. a 6. dekáde života</a:t>
            </a:r>
          </a:p>
          <a:p>
            <a:r>
              <a:rPr lang="sk-SK" sz="2400" b="1" dirty="0" smtClean="0"/>
              <a:t>MT je jednostranná, </a:t>
            </a:r>
            <a:r>
              <a:rPr lang="sk-SK" sz="2400" dirty="0" smtClean="0"/>
              <a:t>veľká masa </a:t>
            </a: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928794" y="692696"/>
            <a:ext cx="6915372" cy="5847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glow" dir="tl">
              <a:rot lat="0" lon="0" rev="5400000"/>
            </a:lightRig>
          </a:scene3d>
          <a:sp3d>
            <a:bevelT/>
          </a:sp3d>
        </p:spPr>
        <p:txBody>
          <a:bodyPr wrap="square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sk-SK" sz="32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charset="-18"/>
              </a:rPr>
              <a:t>... fakty o malígnej transformácii v ZCT</a:t>
            </a:r>
            <a:endParaRPr lang="sk-SK" sz="3200" b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 charset="-18"/>
            </a:endParaRPr>
          </a:p>
        </p:txBody>
      </p:sp>
      <p:pic>
        <p:nvPicPr>
          <p:cNvPr id="5" name="Obrázek 4" descr="Logo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1500198" cy="1125148"/>
          </a:xfrm>
          <a:prstGeom prst="roundRect">
            <a:avLst>
              <a:gd name="adj" fmla="val 1714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9388" y="188913"/>
            <a:ext cx="8785225" cy="64801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k-SK"/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5857884" y="285728"/>
            <a:ext cx="3000396" cy="46166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66"/>
            </a:solidFill>
            <a:miter lim="800000"/>
            <a:headEnd/>
            <a:tailEnd/>
          </a:ln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24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SD-IAP No.467</a:t>
            </a:r>
            <a:endParaRPr lang="sk-SK" sz="2400" b="1" spc="50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Obrázok 13"/>
          <p:cNvPicPr>
            <a:picLocks noChangeAspect="1"/>
          </p:cNvPicPr>
          <p:nvPr/>
        </p:nvPicPr>
        <p:blipFill>
          <a:blip r:embed="rId3" cstate="print"/>
          <a:srcRect l="22441" t="28420" r="8268" b="6644"/>
          <a:stretch>
            <a:fillRect/>
          </a:stretch>
        </p:blipFill>
        <p:spPr bwMode="auto">
          <a:xfrm>
            <a:off x="4342762" y="3068960"/>
            <a:ext cx="4549718" cy="3411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Zástupný symbol pro obsah 2"/>
          <p:cNvSpPr txBox="1">
            <a:spLocks/>
          </p:cNvSpPr>
          <p:nvPr/>
        </p:nvSpPr>
        <p:spPr>
          <a:xfrm>
            <a:off x="356400" y="3429000"/>
            <a:ext cx="4135208" cy="309634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k-SK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diagnostika MT v ZCT len zriedka stanovená predoperačne </a:t>
            </a:r>
            <a:r>
              <a:rPr kumimoji="0" lang="sk-SK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rizikové faktory (vek, veľkosť nádoru, niektoré rastové charakteristiky v zobrazovacích vyšetrení a ↑ hladina </a:t>
            </a:r>
            <a:r>
              <a:rPr kumimoji="0" lang="sk-SK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markerov</a:t>
            </a:r>
            <a:endParaRPr kumimoji="0" lang="sk-SK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4"/>
          <p:cNvPicPr>
            <a:picLocks/>
          </p:cNvPicPr>
          <p:nvPr/>
        </p:nvPicPr>
        <p:blipFill>
          <a:blip r:embed="rId2" cstate="print"/>
          <a:srcRect l="28346" t="11073" r="12106" b="5906"/>
          <a:stretch>
            <a:fillRect/>
          </a:stretch>
        </p:blipFill>
        <p:spPr bwMode="auto">
          <a:xfrm>
            <a:off x="6357950" y="612698"/>
            <a:ext cx="2500330" cy="2024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6400" y="1526400"/>
            <a:ext cx="5655760" cy="4998944"/>
          </a:xfrm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pPr>
              <a:spcBef>
                <a:spcPts val="1200"/>
              </a:spcBef>
              <a:buNone/>
            </a:pPr>
            <a:r>
              <a:rPr lang="sk-SK" b="1" dirty="0" smtClean="0"/>
              <a:t>Ďalšie zaujímavé skutočností v našom prípade:</a:t>
            </a:r>
          </a:p>
          <a:p>
            <a:pPr>
              <a:spcBef>
                <a:spcPts val="1200"/>
              </a:spcBef>
            </a:pPr>
            <a:r>
              <a:rPr lang="sk-SK" b="1" dirty="0" smtClean="0"/>
              <a:t>predoperačné podozrenie na MT </a:t>
            </a:r>
            <a:r>
              <a:rPr lang="sk-SK" dirty="0" smtClean="0"/>
              <a:t>(veľkosť, </a:t>
            </a:r>
            <a:r>
              <a:rPr lang="sk-SK" dirty="0" err="1" smtClean="0"/>
              <a:t>heterogén</a:t>
            </a:r>
            <a:r>
              <a:rPr lang="sk-SK" dirty="0" smtClean="0"/>
              <a:t>. štruktúra v USG a CT, </a:t>
            </a:r>
            <a:r>
              <a:rPr lang="sk-SK" dirty="0" err="1" smtClean="0"/>
              <a:t>retroperitoneál</a:t>
            </a:r>
            <a:r>
              <a:rPr lang="sk-SK" dirty="0" smtClean="0"/>
              <a:t>. </a:t>
            </a:r>
            <a:r>
              <a:rPr lang="sk-SK" dirty="0" err="1" smtClean="0"/>
              <a:t>lymfadenopatia</a:t>
            </a:r>
            <a:r>
              <a:rPr lang="sk-SK" dirty="0" smtClean="0"/>
              <a:t> a ↑ hladina TU </a:t>
            </a:r>
            <a:r>
              <a:rPr lang="sk-SK" dirty="0" err="1" smtClean="0"/>
              <a:t>markerov</a:t>
            </a:r>
            <a:r>
              <a:rPr lang="sk-SK" dirty="0" smtClean="0"/>
              <a:t> (CA19-9, CA125, CA72-4, CEA a CA15-3)</a:t>
            </a:r>
          </a:p>
          <a:p>
            <a:pPr>
              <a:spcBef>
                <a:spcPts val="1200"/>
              </a:spcBef>
            </a:pPr>
            <a:r>
              <a:rPr lang="sk-SK" b="1" dirty="0" smtClean="0"/>
              <a:t>metastatická propagácia nádorového procesu do  LU</a:t>
            </a:r>
            <a:r>
              <a:rPr lang="sk-SK" dirty="0" smtClean="0"/>
              <a:t> - podobný fenomén bol doteraz opísaný len u jedného prípadu MC vzniknutého v ZCT s MTS v </a:t>
            </a:r>
            <a:r>
              <a:rPr lang="sk-SK" dirty="0" err="1" smtClean="0"/>
              <a:t>paraaortálnej</a:t>
            </a:r>
            <a:r>
              <a:rPr lang="sk-SK" dirty="0" smtClean="0"/>
              <a:t> LU (Park </a:t>
            </a:r>
            <a:r>
              <a:rPr lang="sk-SK" dirty="0" err="1" smtClean="0"/>
              <a:t>et</a:t>
            </a:r>
            <a:r>
              <a:rPr lang="sk-SK" dirty="0" smtClean="0"/>
              <a:t> </a:t>
            </a:r>
            <a:r>
              <a:rPr lang="sk-SK" dirty="0" err="1" smtClean="0"/>
              <a:t>al</a:t>
            </a:r>
            <a:r>
              <a:rPr lang="sk-SK" dirty="0" smtClean="0"/>
              <a:t>, 2008)</a:t>
            </a:r>
          </a:p>
          <a:p>
            <a:pPr>
              <a:spcBef>
                <a:spcPts val="1200"/>
              </a:spcBef>
            </a:pPr>
            <a:r>
              <a:rPr lang="sk-SK" b="1" dirty="0" smtClean="0"/>
              <a:t>fokálna </a:t>
            </a:r>
            <a:r>
              <a:rPr lang="sk-SK" b="1" dirty="0" err="1" smtClean="0"/>
              <a:t>expresia</a:t>
            </a:r>
            <a:r>
              <a:rPr lang="sk-SK" b="1" dirty="0" smtClean="0"/>
              <a:t> PLAP  </a:t>
            </a:r>
            <a:r>
              <a:rPr lang="sk-SK" dirty="0" smtClean="0"/>
              <a:t>(</a:t>
            </a:r>
            <a:r>
              <a:rPr lang="sk-SK" dirty="0" err="1" smtClean="0"/>
              <a:t>pozitivita</a:t>
            </a:r>
            <a:r>
              <a:rPr lang="sk-SK" dirty="0" smtClean="0"/>
              <a:t>  PLAP len v </a:t>
            </a:r>
            <a:r>
              <a:rPr lang="sk-SK" dirty="0" err="1" smtClean="0"/>
              <a:t>nemucinóznych</a:t>
            </a:r>
            <a:r>
              <a:rPr lang="sk-SK" dirty="0" smtClean="0"/>
              <a:t> typoch </a:t>
            </a:r>
            <a:r>
              <a:rPr lang="sk-SK" dirty="0" err="1" smtClean="0"/>
              <a:t>ovar.Ca</a:t>
            </a:r>
            <a:r>
              <a:rPr lang="sk-SK" dirty="0" smtClean="0"/>
              <a:t>. </a:t>
            </a:r>
            <a:r>
              <a:rPr lang="sk-SK" sz="2900" dirty="0" smtClean="0"/>
              <a:t>(</a:t>
            </a:r>
            <a:r>
              <a:rPr lang="cs-CZ" sz="2900" dirty="0" err="1" smtClean="0"/>
              <a:t>Nouwen</a:t>
            </a:r>
            <a:r>
              <a:rPr lang="cs-CZ" sz="2900" dirty="0" smtClean="0"/>
              <a:t> </a:t>
            </a:r>
            <a:r>
              <a:rPr lang="cs-CZ" sz="2900" dirty="0" err="1" smtClean="0"/>
              <a:t>et</a:t>
            </a:r>
            <a:r>
              <a:rPr lang="cs-CZ" sz="2900" dirty="0" smtClean="0"/>
              <a:t> </a:t>
            </a:r>
            <a:r>
              <a:rPr lang="cs-CZ" sz="2900" dirty="0" err="1" smtClean="0"/>
              <a:t>al</a:t>
            </a:r>
            <a:r>
              <a:rPr lang="cs-CZ" sz="2900" dirty="0" smtClean="0"/>
              <a:t>, 1987) </a:t>
            </a:r>
            <a:r>
              <a:rPr lang="cs-CZ" dirty="0" smtClean="0"/>
              <a:t>→ </a:t>
            </a:r>
            <a:r>
              <a:rPr lang="cs-CZ" dirty="0" err="1" smtClean="0"/>
              <a:t>podľa</a:t>
            </a:r>
            <a:r>
              <a:rPr lang="cs-CZ" dirty="0" smtClean="0"/>
              <a:t> nás </a:t>
            </a:r>
            <a:r>
              <a:rPr lang="cs-CZ" dirty="0" err="1" smtClean="0"/>
              <a:t>ide</a:t>
            </a:r>
            <a:r>
              <a:rPr lang="cs-CZ" dirty="0" smtClean="0"/>
              <a:t> o rudiment.</a:t>
            </a:r>
            <a:r>
              <a:rPr lang="sk-SK" dirty="0" smtClean="0"/>
              <a:t> </a:t>
            </a:r>
            <a:r>
              <a:rPr lang="sk-SK" dirty="0" err="1" smtClean="0"/>
              <a:t>expresiu</a:t>
            </a:r>
            <a:r>
              <a:rPr lang="sk-SK" dirty="0" smtClean="0"/>
              <a:t> podporujúcu pôvod </a:t>
            </a:r>
            <a:r>
              <a:rPr lang="sk-SK" dirty="0" err="1" smtClean="0"/>
              <a:t>Ca</a:t>
            </a:r>
            <a:r>
              <a:rPr lang="sk-SK" dirty="0" smtClean="0"/>
              <a:t> zo zárodočných </a:t>
            </a:r>
            <a:r>
              <a:rPr lang="sk-SK" dirty="0" err="1" smtClean="0"/>
              <a:t>bb</a:t>
            </a:r>
            <a:endParaRPr lang="sk-SK" dirty="0" smtClean="0"/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928794" y="692696"/>
            <a:ext cx="6915372" cy="5847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glow" dir="tl">
              <a:rot lat="0" lon="0" rev="5400000"/>
            </a:lightRig>
          </a:scene3d>
          <a:sp3d>
            <a:bevelT/>
          </a:sp3d>
        </p:spPr>
        <p:txBody>
          <a:bodyPr wrap="square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sk-SK" sz="32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charset="-18"/>
              </a:rPr>
              <a:t>... fakty o malígnej transformácii v ZCT</a:t>
            </a:r>
            <a:endParaRPr lang="sk-SK" sz="3200" b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 charset="-18"/>
            </a:endParaRPr>
          </a:p>
        </p:txBody>
      </p:sp>
      <p:pic>
        <p:nvPicPr>
          <p:cNvPr id="5" name="Obrázek 4" descr="Logo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57166"/>
            <a:ext cx="1500198" cy="1125148"/>
          </a:xfrm>
          <a:prstGeom prst="roundRect">
            <a:avLst>
              <a:gd name="adj" fmla="val 1714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9388" y="188913"/>
            <a:ext cx="8785225" cy="64801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k-SK"/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5857884" y="285728"/>
            <a:ext cx="3000396" cy="46166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66"/>
            </a:solidFill>
            <a:miter lim="800000"/>
            <a:headEnd/>
            <a:tailEnd/>
          </a:ln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24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SD-IAP No.467</a:t>
            </a:r>
            <a:endParaRPr lang="sk-SK" sz="2400" b="1" spc="50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Obrázok 8" descr="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7298345" y="3021763"/>
            <a:ext cx="1857356" cy="12613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Zástupný symbol pro obsah 6" descr="rôzne 064.jpg"/>
          <p:cNvPicPr>
            <a:picLocks/>
          </p:cNvPicPr>
          <p:nvPr/>
        </p:nvPicPr>
        <p:blipFill>
          <a:blip r:embed="rId5" cstate="print"/>
          <a:srcRect l="35644" t="23762" r="24951" b="2376"/>
          <a:stretch>
            <a:fillRect/>
          </a:stretch>
        </p:blipFill>
        <p:spPr>
          <a:xfrm>
            <a:off x="6357950" y="2708920"/>
            <a:ext cx="1166378" cy="18722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Obrázek 11" descr="3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72200" y="4653136"/>
            <a:ext cx="2484000" cy="19725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6400" y="1526400"/>
            <a:ext cx="8464072" cy="4998944"/>
          </a:xfrm>
          <a:ln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r>
              <a:rPr lang="sk-SK" b="1" dirty="0" smtClean="0"/>
              <a:t>MTS </a:t>
            </a:r>
            <a:r>
              <a:rPr lang="sk-SK" b="1" dirty="0" err="1" smtClean="0"/>
              <a:t>GITu</a:t>
            </a:r>
            <a:r>
              <a:rPr lang="sk-SK" b="1" dirty="0" smtClean="0"/>
              <a:t> do vaječníkov </a:t>
            </a:r>
            <a:r>
              <a:rPr lang="sk-SK" dirty="0" smtClean="0"/>
              <a:t>(pozor na TU, kt. vychádzajú z endodermu!!!) </a:t>
            </a:r>
          </a:p>
          <a:p>
            <a:r>
              <a:rPr lang="sk-SK" b="1" dirty="0" smtClean="0"/>
              <a:t>MC ovaria so SRC </a:t>
            </a:r>
            <a:r>
              <a:rPr lang="sk-SK" dirty="0" smtClean="0"/>
              <a:t>→ najčastejšie MTS </a:t>
            </a:r>
            <a:r>
              <a:rPr lang="sk-SK" dirty="0" err="1" smtClean="0"/>
              <a:t>prim</a:t>
            </a:r>
            <a:r>
              <a:rPr lang="sk-SK" dirty="0" smtClean="0"/>
              <a:t>. </a:t>
            </a:r>
            <a:r>
              <a:rPr lang="sk-SK" dirty="0" err="1" smtClean="0"/>
              <a:t>Ca</a:t>
            </a:r>
            <a:r>
              <a:rPr lang="sk-SK" dirty="0" smtClean="0"/>
              <a:t> z oblasti </a:t>
            </a:r>
            <a:r>
              <a:rPr lang="sk-SK" dirty="0" err="1" smtClean="0"/>
              <a:t>GITu</a:t>
            </a:r>
            <a:r>
              <a:rPr lang="sk-SK" dirty="0" smtClean="0"/>
              <a:t> - </a:t>
            </a:r>
            <a:r>
              <a:rPr lang="sk-SK" dirty="0" err="1" smtClean="0"/>
              <a:t>Krukenberg</a:t>
            </a:r>
            <a:r>
              <a:rPr lang="sk-SK" dirty="0" smtClean="0"/>
              <a:t> tu. </a:t>
            </a:r>
            <a:r>
              <a:rPr lang="sk-SK" dirty="0" err="1" smtClean="0"/>
              <a:t>Prim</a:t>
            </a:r>
            <a:r>
              <a:rPr lang="sk-SK" dirty="0" smtClean="0"/>
              <a:t>. </a:t>
            </a:r>
            <a:r>
              <a:rPr lang="sk-SK" dirty="0" err="1" smtClean="0"/>
              <a:t>Krukenberg</a:t>
            </a:r>
            <a:r>
              <a:rPr lang="sk-SK" dirty="0" smtClean="0"/>
              <a:t> tu ovaria je extrémne zriedkavý - u nás prejav </a:t>
            </a:r>
            <a:r>
              <a:rPr lang="sk-SK" dirty="0" err="1" smtClean="0"/>
              <a:t>dediferenciácie</a:t>
            </a:r>
            <a:endParaRPr lang="sk-SK" dirty="0" smtClean="0"/>
          </a:p>
          <a:p>
            <a:r>
              <a:rPr lang="sk-SK" b="1" dirty="0" smtClean="0"/>
              <a:t>MTS znaky </a:t>
            </a:r>
            <a:r>
              <a:rPr lang="sk-SK" dirty="0" smtClean="0"/>
              <a:t>– </a:t>
            </a:r>
            <a:r>
              <a:rPr lang="sk-SK" dirty="0" err="1" smtClean="0"/>
              <a:t>bilat</a:t>
            </a:r>
            <a:r>
              <a:rPr lang="sk-SK" dirty="0" smtClean="0"/>
              <a:t>. postihnutie, nádory menšej veľkosti (do 10 cm), LVI, lokalizácia </a:t>
            </a:r>
            <a:r>
              <a:rPr lang="sk-SK" dirty="0" err="1" smtClean="0"/>
              <a:t>mucínu</a:t>
            </a:r>
            <a:r>
              <a:rPr lang="sk-SK" dirty="0" smtClean="0"/>
              <a:t>, forma </a:t>
            </a:r>
            <a:r>
              <a:rPr lang="sk-SK" dirty="0" err="1" smtClean="0"/>
              <a:t>deštruktív</a:t>
            </a:r>
            <a:r>
              <a:rPr lang="sk-SK" dirty="0" smtClean="0"/>
              <a:t>. invázie, postihnutie povrchu, SRC, ↑ št. </a:t>
            </a:r>
            <a:endParaRPr lang="sk-SK" sz="2900" dirty="0" smtClean="0"/>
          </a:p>
          <a:p>
            <a:r>
              <a:rPr lang="sk-SK" sz="2900" b="1" dirty="0" err="1" smtClean="0"/>
              <a:t>Stromálny</a:t>
            </a:r>
            <a:r>
              <a:rPr lang="sk-SK" sz="2900" b="1" dirty="0" smtClean="0"/>
              <a:t> tumor so </a:t>
            </a:r>
            <a:r>
              <a:rPr lang="sk-SK" sz="2900" b="1" dirty="0" err="1" smtClean="0"/>
              <a:t>SRCs</a:t>
            </a:r>
            <a:r>
              <a:rPr lang="sk-SK" sz="2900" b="1" dirty="0" smtClean="0"/>
              <a:t> </a:t>
            </a:r>
            <a:endParaRPr lang="sk-SK" b="1" dirty="0" smtClean="0"/>
          </a:p>
          <a:p>
            <a:r>
              <a:rPr lang="sk-SK" b="1" dirty="0" smtClean="0"/>
              <a:t>kolízne tumory </a:t>
            </a:r>
            <a:r>
              <a:rPr lang="sk-SK" dirty="0" smtClean="0"/>
              <a:t>– 2 nezávislé TU vzniknuté v 1 </a:t>
            </a:r>
            <a:r>
              <a:rPr lang="sk-SK" dirty="0" err="1" smtClean="0"/>
              <a:t>ovariu</a:t>
            </a:r>
            <a:r>
              <a:rPr lang="sk-SK" dirty="0" smtClean="0"/>
              <a:t>, z kt. jeden je ZCT,, napr. </a:t>
            </a:r>
            <a:r>
              <a:rPr lang="sk-SK" dirty="0" err="1" smtClean="0"/>
              <a:t>serózny</a:t>
            </a:r>
            <a:r>
              <a:rPr lang="sk-SK" dirty="0" smtClean="0"/>
              <a:t> </a:t>
            </a:r>
            <a:r>
              <a:rPr lang="sk-SK" dirty="0" err="1" smtClean="0"/>
              <a:t>Ca</a:t>
            </a:r>
            <a:r>
              <a:rPr lang="sk-SK" dirty="0" smtClean="0"/>
              <a:t> v kolízii s </a:t>
            </a:r>
            <a:r>
              <a:rPr lang="sk-SK" dirty="0" err="1" smtClean="0"/>
              <a:t>dermoidnou</a:t>
            </a:r>
            <a:r>
              <a:rPr lang="sk-SK" dirty="0" smtClean="0"/>
              <a:t> cystou</a:t>
            </a:r>
            <a:endParaRPr lang="sk-SK" dirty="0"/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928794" y="692696"/>
            <a:ext cx="6915372" cy="5847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glow" dir="tl">
              <a:rot lat="0" lon="0" rev="5400000"/>
            </a:lightRig>
          </a:scene3d>
          <a:sp3d>
            <a:bevelT/>
          </a:sp3d>
        </p:spPr>
        <p:txBody>
          <a:bodyPr wrap="square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sk-SK" sz="32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charset="-18"/>
              </a:rPr>
              <a:t>Diferenciálna diagnostika</a:t>
            </a:r>
            <a:endParaRPr lang="sk-SK" sz="3200" b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 charset="-18"/>
            </a:endParaRPr>
          </a:p>
        </p:txBody>
      </p:sp>
      <p:pic>
        <p:nvPicPr>
          <p:cNvPr id="5" name="Obrázek 4" descr="Logo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1500198" cy="1125148"/>
          </a:xfrm>
          <a:prstGeom prst="roundRect">
            <a:avLst>
              <a:gd name="adj" fmla="val 1714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9388" y="188913"/>
            <a:ext cx="8785225" cy="64801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k-SK"/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5857884" y="285728"/>
            <a:ext cx="3000396" cy="46166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66"/>
            </a:solidFill>
            <a:miter lim="800000"/>
            <a:headEnd/>
            <a:tailEnd/>
          </a:ln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24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SD-IAP No.467</a:t>
            </a:r>
            <a:endParaRPr lang="sk-SK" sz="2400" b="1" spc="50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6400" y="1526400"/>
            <a:ext cx="8464072" cy="4998944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sk-SK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Liečba – chirurgická</a:t>
            </a:r>
          </a:p>
          <a:p>
            <a:r>
              <a:rPr lang="sk-SK" sz="2400" dirty="0" smtClean="0"/>
              <a:t>následný </a:t>
            </a:r>
            <a:r>
              <a:rPr lang="sk-SK" sz="2400" dirty="0" err="1" smtClean="0"/>
              <a:t>Th</a:t>
            </a:r>
            <a:r>
              <a:rPr lang="sk-SK" sz="2400" dirty="0" smtClean="0"/>
              <a:t> manažment pacientov s MC vzniknutým v ZCT nebol stanovený– individuálny prístup</a:t>
            </a:r>
          </a:p>
          <a:p>
            <a:r>
              <a:rPr lang="sk-SK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dôležité </a:t>
            </a:r>
            <a:r>
              <a:rPr lang="sk-SK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oddiferencovanie</a:t>
            </a:r>
            <a:r>
              <a:rPr lang="sk-SK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MTS (</a:t>
            </a:r>
            <a:r>
              <a:rPr lang="sk-SK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intestinálneho</a:t>
            </a:r>
            <a:r>
              <a:rPr lang="sk-SK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od primárneho </a:t>
            </a:r>
            <a:r>
              <a:rPr lang="sk-SK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ovariálneho</a:t>
            </a:r>
            <a:r>
              <a:rPr lang="sk-SK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pôvodu MC </a:t>
            </a:r>
            <a:r>
              <a:rPr lang="sk-SK" sz="2400" dirty="0" smtClean="0"/>
              <a:t>→ </a:t>
            </a:r>
            <a:r>
              <a:rPr lang="sk-SK" sz="2400" dirty="0" err="1" smtClean="0"/>
              <a:t>Th</a:t>
            </a:r>
            <a:r>
              <a:rPr lang="sk-SK" sz="2400" dirty="0" smtClean="0"/>
              <a:t> </a:t>
            </a:r>
            <a:r>
              <a:rPr lang="sk-SK" sz="2400" dirty="0" err="1" smtClean="0"/>
              <a:t>prim</a:t>
            </a:r>
            <a:r>
              <a:rPr lang="sk-SK" sz="2400" dirty="0" smtClean="0"/>
              <a:t>. </a:t>
            </a:r>
            <a:r>
              <a:rPr lang="sk-SK" sz="2400" dirty="0" err="1" smtClean="0"/>
              <a:t>vaječníkových</a:t>
            </a:r>
            <a:r>
              <a:rPr lang="sk-SK" sz="2400" dirty="0" smtClean="0"/>
              <a:t> MC - platinové </a:t>
            </a:r>
            <a:r>
              <a:rPr lang="sk-SK" sz="2400" dirty="0" err="1" smtClean="0"/>
              <a:t>taxánové</a:t>
            </a:r>
            <a:r>
              <a:rPr lang="sk-SK" sz="2400" dirty="0" smtClean="0"/>
              <a:t> preparáty → </a:t>
            </a:r>
            <a:r>
              <a:rPr lang="sk-SK" sz="2400" dirty="0" err="1" smtClean="0"/>
              <a:t>kolonické</a:t>
            </a:r>
            <a:r>
              <a:rPr lang="sk-SK" sz="2400" dirty="0" smtClean="0"/>
              <a:t> MC  liečba </a:t>
            </a:r>
            <a:r>
              <a:rPr lang="sk-SK" sz="2400" dirty="0" err="1" smtClean="0"/>
              <a:t>fluoropyrimidínovými</a:t>
            </a:r>
            <a:r>
              <a:rPr lang="sk-SK" sz="2400" dirty="0" smtClean="0"/>
              <a:t> prípravkami (FU) </a:t>
            </a:r>
          </a:p>
          <a:p>
            <a:r>
              <a:rPr lang="sk-SK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prognóza je zlá </a:t>
            </a:r>
            <a:r>
              <a:rPr lang="sk-SK" sz="2400" dirty="0" smtClean="0"/>
              <a:t>a väčšina zomiera do 1 roka od stanovenia diagnózy; ojedinele prípady prežívajú výnimočné dlho</a:t>
            </a:r>
          </a:p>
          <a:p>
            <a:r>
              <a:rPr lang="sk-SK" sz="2400" dirty="0" smtClean="0"/>
              <a:t>zlé </a:t>
            </a:r>
            <a:r>
              <a:rPr lang="sk-SK" sz="2400" dirty="0" err="1" smtClean="0"/>
              <a:t>progn</a:t>
            </a:r>
            <a:r>
              <a:rPr lang="sk-SK" sz="2400" dirty="0" smtClean="0"/>
              <a:t>. znaky - nádorová </a:t>
            </a:r>
            <a:r>
              <a:rPr lang="sk-SK" sz="2400" dirty="0" err="1" smtClean="0"/>
              <a:t>diseminácia</a:t>
            </a:r>
            <a:r>
              <a:rPr lang="sk-SK" sz="2400" dirty="0" smtClean="0"/>
              <a:t>, infiltrácia steny cysty, </a:t>
            </a:r>
            <a:r>
              <a:rPr lang="sk-SK" sz="2400" dirty="0" err="1" smtClean="0"/>
              <a:t>ascites</a:t>
            </a:r>
            <a:r>
              <a:rPr lang="sk-SK" sz="2400" dirty="0" smtClean="0"/>
              <a:t>, spontánna alebo náhodná ruptúra, adhézie a tiež typ malignity iný ako </a:t>
            </a:r>
            <a:r>
              <a:rPr lang="sk-SK" sz="2400" dirty="0" err="1" smtClean="0"/>
              <a:t>spinocelulárny</a:t>
            </a:r>
            <a:r>
              <a:rPr lang="sk-SK" sz="2400" dirty="0" smtClean="0"/>
              <a:t> karcinóm</a:t>
            </a:r>
            <a:endParaRPr lang="sk-SK" sz="1800" dirty="0" smtClean="0"/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928794" y="692696"/>
            <a:ext cx="6915372" cy="5847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glow" dir="tl">
              <a:rot lat="0" lon="0" rev="5400000"/>
            </a:lightRig>
          </a:scene3d>
          <a:sp3d>
            <a:bevelT/>
          </a:sp3d>
        </p:spPr>
        <p:txBody>
          <a:bodyPr wrap="square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sk-SK" sz="32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charset="-18"/>
              </a:rPr>
              <a:t>Terapia a prognóza</a:t>
            </a:r>
            <a:endParaRPr lang="sk-SK" sz="3200" b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 charset="-18"/>
            </a:endParaRPr>
          </a:p>
        </p:txBody>
      </p:sp>
      <p:pic>
        <p:nvPicPr>
          <p:cNvPr id="5" name="Obrázek 4" descr="Logo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1500198" cy="1125148"/>
          </a:xfrm>
          <a:prstGeom prst="roundRect">
            <a:avLst>
              <a:gd name="adj" fmla="val 1714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9388" y="188913"/>
            <a:ext cx="8785225" cy="64801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k-SK"/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5857884" y="285728"/>
            <a:ext cx="3000396" cy="46166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66"/>
            </a:solidFill>
            <a:miter lim="800000"/>
            <a:headEnd/>
            <a:tailEnd/>
          </a:ln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24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SD-IAP No.467</a:t>
            </a:r>
            <a:endParaRPr lang="sk-SK" sz="2400" b="1" spc="50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7698" y="1714489"/>
            <a:ext cx="6780582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617526"/>
            <a:ext cx="6715172" cy="102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388" y="188913"/>
            <a:ext cx="8785225" cy="64801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k-SK"/>
          </a:p>
        </p:txBody>
      </p:sp>
      <p:pic>
        <p:nvPicPr>
          <p:cNvPr id="6" name="Obrázek 5" descr="Logo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57166"/>
            <a:ext cx="1500198" cy="1125148"/>
          </a:xfrm>
          <a:prstGeom prst="roundRect">
            <a:avLst>
              <a:gd name="adj" fmla="val 1714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5857884" y="285728"/>
            <a:ext cx="3000396" cy="46166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66"/>
            </a:solidFill>
            <a:miter lim="800000"/>
            <a:headEnd/>
            <a:tailEnd/>
          </a:ln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24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SD-IAP No.467</a:t>
            </a:r>
            <a:endParaRPr lang="sk-SK" sz="2400" b="1" spc="50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57158" y="1834210"/>
            <a:ext cx="2373214" cy="52322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sk-SK" sz="2800" b="1" dirty="0" smtClean="0"/>
              <a:t>I. a II. štádium </a:t>
            </a:r>
            <a:endParaRPr lang="sk-SK" sz="28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357158" y="3573016"/>
            <a:ext cx="2646815" cy="52322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k-SK" sz="2800" b="1" dirty="0" smtClean="0"/>
              <a:t>III. a IV. štádium </a:t>
            </a:r>
            <a:endParaRPr lang="sk-SK" sz="2800" b="1" dirty="0"/>
          </a:p>
        </p:txBody>
      </p:sp>
      <p:sp>
        <p:nvSpPr>
          <p:cNvPr id="10" name="Elipsa 9"/>
          <p:cNvSpPr/>
          <p:nvPr/>
        </p:nvSpPr>
        <p:spPr>
          <a:xfrm>
            <a:off x="6588224" y="4221088"/>
            <a:ext cx="1440160" cy="2564904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61778"/>
            <a:ext cx="8229600" cy="445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79388" y="188913"/>
            <a:ext cx="8785225" cy="64801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k-SK"/>
          </a:p>
        </p:txBody>
      </p:sp>
      <p:pic>
        <p:nvPicPr>
          <p:cNvPr id="5" name="Obrázek 4" descr="Logo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57166"/>
            <a:ext cx="1500198" cy="1125148"/>
          </a:xfrm>
          <a:prstGeom prst="roundRect">
            <a:avLst>
              <a:gd name="adj" fmla="val 1714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617526"/>
            <a:ext cx="6715172" cy="102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5857884" y="285728"/>
            <a:ext cx="3000396" cy="46166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66"/>
            </a:solidFill>
            <a:miter lim="800000"/>
            <a:headEnd/>
            <a:tailEnd/>
          </a:ln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24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SD-IAP No.467</a:t>
            </a:r>
            <a:endParaRPr lang="sk-SK" sz="2400" b="1" spc="50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41402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09718" y="714356"/>
            <a:ext cx="4320000" cy="5929354"/>
          </a:xfrm>
        </p:spPr>
      </p:pic>
      <p:pic>
        <p:nvPicPr>
          <p:cNvPr id="6" name="Zástupný symbol pro obsah 3" descr="P9160073.JPG"/>
          <p:cNvPicPr preferRelativeResize="0">
            <a:picLocks noChangeAspect="1"/>
          </p:cNvPicPr>
          <p:nvPr/>
        </p:nvPicPr>
        <p:blipFill>
          <a:blip r:embed="rId3" cstate="print"/>
          <a:srcRect l="23861" r="20878"/>
          <a:stretch>
            <a:fillRect/>
          </a:stretch>
        </p:blipFill>
        <p:spPr>
          <a:xfrm>
            <a:off x="214282" y="714356"/>
            <a:ext cx="4357718" cy="5929354"/>
          </a:xfrm>
          <a:prstGeom prst="rect">
            <a:avLst/>
          </a:prstGeom>
        </p:spPr>
      </p:pic>
      <p:pic>
        <p:nvPicPr>
          <p:cNvPr id="7" name="Obrázek 6" descr="Logo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57166"/>
            <a:ext cx="1500198" cy="1125148"/>
          </a:xfrm>
          <a:prstGeom prst="roundRect">
            <a:avLst>
              <a:gd name="adj" fmla="val 1714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79388" y="188913"/>
            <a:ext cx="8785225" cy="64801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k-SK"/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928794" y="692696"/>
            <a:ext cx="6915372" cy="5847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glow" dir="tl">
              <a:rot lat="0" lon="0" rev="5400000"/>
            </a:lightRig>
          </a:scene3d>
          <a:sp3d>
            <a:bevelT/>
          </a:sp3d>
        </p:spPr>
        <p:txBody>
          <a:bodyPr wrap="square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sk-SK" sz="32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charset="-18"/>
              </a:rPr>
              <a:t>... zamyslenie na záver</a:t>
            </a:r>
            <a:endParaRPr lang="sk-SK" sz="3200" b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 charset="-18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5857884" y="285728"/>
            <a:ext cx="3000396" cy="46166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66"/>
            </a:solidFill>
            <a:miter lim="800000"/>
            <a:headEnd/>
            <a:tailEnd/>
          </a:ln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24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SD-IAP No.467</a:t>
            </a:r>
            <a:endParaRPr lang="sk-SK" sz="2400" b="1" spc="50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251520" y="5774312"/>
            <a:ext cx="8640960" cy="43088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k-SK" sz="2200" b="1" dirty="0" smtClean="0"/>
              <a:t>„ak </a:t>
            </a:r>
            <a:r>
              <a:rPr lang="sk-SK" sz="2200" b="1" dirty="0" smtClean="0"/>
              <a:t>dvaja robia to isté, neznamená, že výsledný efekt bude ten </a:t>
            </a:r>
            <a:r>
              <a:rPr lang="sk-SK" sz="2200" b="1" dirty="0" smtClean="0"/>
              <a:t>istý“</a:t>
            </a:r>
            <a:endParaRPr lang="sk-SK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P41402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715436" cy="6464759"/>
          </a:xfr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388" y="188913"/>
            <a:ext cx="8785225" cy="64801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k-SK"/>
          </a:p>
        </p:txBody>
      </p:sp>
      <p:pic>
        <p:nvPicPr>
          <p:cNvPr id="6" name="Zástupný symbol pro obsah 3" descr="P4140257.JPG"/>
          <p:cNvPicPr>
            <a:picLocks noChangeAspect="1"/>
          </p:cNvPicPr>
          <p:nvPr/>
        </p:nvPicPr>
        <p:blipFill>
          <a:blip r:embed="rId2" cstate="print"/>
          <a:srcRect l="34001" t="30223" r="47721" b="31019"/>
          <a:stretch>
            <a:fillRect/>
          </a:stretch>
        </p:blipFill>
        <p:spPr>
          <a:xfrm>
            <a:off x="3177721" y="2178000"/>
            <a:ext cx="1592889" cy="2505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928794" y="905516"/>
            <a:ext cx="6915372" cy="52322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glow" dir="tl">
              <a:rot lat="0" lon="0" rev="5400000"/>
            </a:lightRig>
          </a:scene3d>
          <a:sp3d>
            <a:bevelT/>
          </a:sp3d>
        </p:spPr>
        <p:txBody>
          <a:bodyPr wrap="square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sk-SK" sz="28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charset="-18"/>
              </a:rPr>
              <a:t>... sú skutočne všetky veľké veci zaujímavé?</a:t>
            </a:r>
            <a:endParaRPr lang="sk-SK" sz="2800" b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 charset="-18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5786446" y="5477548"/>
            <a:ext cx="2986282" cy="52322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glow" dir="tl">
              <a:rot lat="0" lon="0" rev="5400000"/>
            </a:lightRig>
          </a:scene3d>
          <a:sp3d>
            <a:bevelT/>
          </a:sp3d>
        </p:spPr>
        <p:txBody>
          <a:bodyPr wrap="square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sk-SK" sz="28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charset="-18"/>
              </a:rPr>
              <a:t>... možno</a:t>
            </a:r>
            <a:endParaRPr lang="sk-SK" sz="2800" b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4"/>
          <p:cNvPicPr>
            <a:picLocks noGrp="1"/>
          </p:cNvPicPr>
          <p:nvPr>
            <p:ph idx="1"/>
          </p:nvPr>
        </p:nvPicPr>
        <p:blipFill>
          <a:blip r:embed="rId2" cstate="print"/>
          <a:srcRect l="28346" t="11073" r="12106" b="5906"/>
          <a:stretch>
            <a:fillRect/>
          </a:stretch>
        </p:blipFill>
        <p:spPr bwMode="auto">
          <a:xfrm>
            <a:off x="3675404" y="1428736"/>
            <a:ext cx="5182876" cy="5096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907704" y="692696"/>
            <a:ext cx="6984776" cy="5847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glow" dir="tl">
              <a:rot lat="0" lon="0" rev="5400000"/>
            </a:lightRig>
          </a:scene3d>
          <a:sp3d>
            <a:bevelT/>
          </a:sp3d>
        </p:spPr>
        <p:txBody>
          <a:bodyPr wrap="square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sk-SK" sz="32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charset="-18"/>
              </a:rPr>
              <a:t>CT – TUMOR pravého ovaria</a:t>
            </a:r>
            <a:endParaRPr lang="sk-SK" sz="3200" b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 charset="-18"/>
            </a:endParaRPr>
          </a:p>
        </p:txBody>
      </p:sp>
      <p:pic>
        <p:nvPicPr>
          <p:cNvPr id="6" name="Obrázok 13"/>
          <p:cNvPicPr>
            <a:picLocks noChangeAspect="1"/>
          </p:cNvPicPr>
          <p:nvPr/>
        </p:nvPicPr>
        <p:blipFill>
          <a:blip r:embed="rId3" cstate="print"/>
          <a:srcRect l="22441" t="28420" r="8268" b="6644"/>
          <a:stretch>
            <a:fillRect/>
          </a:stretch>
        </p:blipFill>
        <p:spPr bwMode="auto">
          <a:xfrm>
            <a:off x="1071538" y="1428736"/>
            <a:ext cx="3457248" cy="2592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" name="Obrázok 7"/>
          <p:cNvPicPr>
            <a:picLocks/>
          </p:cNvPicPr>
          <p:nvPr/>
        </p:nvPicPr>
        <p:blipFill>
          <a:blip r:embed="rId4" cstate="print"/>
          <a:srcRect l="25689" t="10704" r="8268" b="5906"/>
          <a:stretch>
            <a:fillRect/>
          </a:stretch>
        </p:blipFill>
        <p:spPr bwMode="auto">
          <a:xfrm>
            <a:off x="1071538" y="3643314"/>
            <a:ext cx="2714644" cy="2882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79388" y="188913"/>
            <a:ext cx="8785225" cy="64801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k-SK"/>
          </a:p>
        </p:txBody>
      </p:sp>
      <p:pic>
        <p:nvPicPr>
          <p:cNvPr id="9" name="Obrázek 4" descr="Logo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357166"/>
            <a:ext cx="1500198" cy="1125148"/>
          </a:xfrm>
          <a:prstGeom prst="roundRect">
            <a:avLst>
              <a:gd name="adj" fmla="val 1714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5857884" y="285728"/>
            <a:ext cx="3000396" cy="46166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66"/>
            </a:solidFill>
            <a:miter lim="800000"/>
            <a:headEnd/>
            <a:tailEnd/>
          </a:ln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24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SD-IAP No.467</a:t>
            </a:r>
            <a:endParaRPr lang="sk-SK" sz="2400" b="1" spc="50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Šipka doprava 12"/>
          <p:cNvSpPr/>
          <p:nvPr/>
        </p:nvSpPr>
        <p:spPr>
          <a:xfrm rot="8705684">
            <a:off x="6747813" y="4110100"/>
            <a:ext cx="1000132" cy="42862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Šipka doprava 13"/>
          <p:cNvSpPr/>
          <p:nvPr/>
        </p:nvSpPr>
        <p:spPr>
          <a:xfrm rot="8705684">
            <a:off x="2747285" y="4038662"/>
            <a:ext cx="1000132" cy="42862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Šipka doprava 14"/>
          <p:cNvSpPr/>
          <p:nvPr/>
        </p:nvSpPr>
        <p:spPr>
          <a:xfrm rot="8705684">
            <a:off x="3104475" y="1819206"/>
            <a:ext cx="1000132" cy="42862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4643438" y="1500174"/>
            <a:ext cx="4143404" cy="923330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dirty="0" smtClean="0"/>
              <a:t>OVARIUM L.DX. - 105x105x128 mm. 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OVARIUM L.SIN. - 49 x 39 x 47 mm. 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dirty="0" err="1" smtClean="0"/>
              <a:t>retroperitoneum</a:t>
            </a:r>
            <a:r>
              <a:rPr lang="sk-SK" dirty="0" smtClean="0"/>
              <a:t> – LU do veľkosti 12 mm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661248"/>
            <a:ext cx="6329378" cy="928693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r>
              <a:rPr lang="sk-SK" sz="2400" dirty="0" smtClean="0"/>
              <a:t>L.DX.:  solídne - cystický TU </a:t>
            </a:r>
            <a:r>
              <a:rPr lang="sk-SK" sz="2400" dirty="0" err="1" smtClean="0"/>
              <a:t>veľk</a:t>
            </a:r>
            <a:r>
              <a:rPr lang="sk-SK" sz="2400" dirty="0" smtClean="0"/>
              <a:t>. 12 x 13 x 10 cm</a:t>
            </a:r>
          </a:p>
          <a:p>
            <a:r>
              <a:rPr lang="sk-SK" sz="2400" dirty="0" smtClean="0"/>
              <a:t>L.SIN.:  TU o priem. 5 cm, intaktné puzdro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907" y="1556792"/>
            <a:ext cx="4368845" cy="40005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9388" y="188913"/>
            <a:ext cx="8785225" cy="64801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k-SK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928794" y="692696"/>
            <a:ext cx="6963686" cy="5847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glow" dir="tl">
              <a:rot lat="0" lon="0" rev="5400000"/>
            </a:lightRig>
          </a:scene3d>
          <a:sp3d>
            <a:bevelT/>
          </a:sp3d>
        </p:spPr>
        <p:txBody>
          <a:bodyPr wrap="square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sk-SK" sz="32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charset="-18"/>
              </a:rPr>
              <a:t>Makroskopická diagnóza?</a:t>
            </a:r>
            <a:endParaRPr lang="sk-SK" sz="3200" b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 charset="-18"/>
            </a:endParaRPr>
          </a:p>
        </p:txBody>
      </p:sp>
      <p:pic>
        <p:nvPicPr>
          <p:cNvPr id="8" name="Obrázek 4" descr="Logo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57166"/>
            <a:ext cx="1500198" cy="1125148"/>
          </a:xfrm>
          <a:prstGeom prst="roundRect">
            <a:avLst>
              <a:gd name="adj" fmla="val 1714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Zástupný symbol pro obsah 6" descr="rôzne 064.jpg"/>
          <p:cNvPicPr>
            <a:picLocks/>
          </p:cNvPicPr>
          <p:nvPr/>
        </p:nvPicPr>
        <p:blipFill>
          <a:blip r:embed="rId4" cstate="print"/>
          <a:srcRect l="35644" t="23762" r="24951" b="2376"/>
          <a:stretch>
            <a:fillRect/>
          </a:stretch>
        </p:blipFill>
        <p:spPr>
          <a:xfrm>
            <a:off x="6892216" y="3861048"/>
            <a:ext cx="2000264" cy="27146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ovéPole 10"/>
          <p:cNvSpPr txBox="1"/>
          <p:nvPr/>
        </p:nvSpPr>
        <p:spPr>
          <a:xfrm>
            <a:off x="611560" y="5013176"/>
            <a:ext cx="65729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sk-SK" dirty="0" smtClean="0"/>
              <a:t>L.DX.</a:t>
            </a:r>
            <a:endParaRPr lang="sk-SK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7000892" y="6084004"/>
            <a:ext cx="4249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sk-SK" dirty="0" smtClean="0"/>
              <a:t>LU</a:t>
            </a:r>
            <a:endParaRPr lang="sk-SK" dirty="0"/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5857884" y="285728"/>
            <a:ext cx="3000396" cy="46166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66"/>
            </a:solidFill>
            <a:miter lim="800000"/>
            <a:headEnd/>
            <a:tailEnd/>
          </a:ln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24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SD-IAP No.467</a:t>
            </a:r>
            <a:endParaRPr lang="sk-SK" sz="2400" b="1" spc="50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Zástupný symbol pro obsah 5" descr="rôzne 062.jpg"/>
          <p:cNvPicPr>
            <a:picLocks/>
          </p:cNvPicPr>
          <p:nvPr/>
        </p:nvPicPr>
        <p:blipFill>
          <a:blip r:embed="rId5" cstate="print"/>
          <a:srcRect l="26422" t="17185" r="30934" b="1719"/>
          <a:stretch>
            <a:fillRect/>
          </a:stretch>
        </p:blipFill>
        <p:spPr>
          <a:xfrm rot="16200000">
            <a:off x="5497860" y="1042490"/>
            <a:ext cx="2880320" cy="39089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ovéPole 11"/>
          <p:cNvSpPr txBox="1"/>
          <p:nvPr/>
        </p:nvSpPr>
        <p:spPr>
          <a:xfrm>
            <a:off x="5076056" y="3861048"/>
            <a:ext cx="71045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sk-SK" dirty="0" smtClean="0"/>
              <a:t>L.SIN.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teratóm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60648"/>
            <a:ext cx="8572560" cy="63367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79388" y="188913"/>
            <a:ext cx="8785225" cy="64801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k-SK"/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928794" y="692696"/>
            <a:ext cx="6963686" cy="5847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glow" dir="tl">
              <a:rot lat="0" lon="0" rev="5400000"/>
            </a:lightRig>
          </a:scene3d>
          <a:sp3d>
            <a:bevelT/>
          </a:sp3d>
        </p:spPr>
        <p:txBody>
          <a:bodyPr wrap="square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sk-SK" sz="32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charset="-18"/>
              </a:rPr>
              <a:t>Makroskopická diagnóza?</a:t>
            </a:r>
            <a:endParaRPr lang="sk-SK" sz="3200" b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 charset="-18"/>
            </a:endParaRPr>
          </a:p>
        </p:txBody>
      </p:sp>
      <p:pic>
        <p:nvPicPr>
          <p:cNvPr id="5" name="Obrázek 4" descr="Logo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57166"/>
            <a:ext cx="1500198" cy="1125148"/>
          </a:xfrm>
          <a:prstGeom prst="roundRect">
            <a:avLst>
              <a:gd name="adj" fmla="val 1714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5857884" y="285728"/>
            <a:ext cx="3000396" cy="46166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66"/>
            </a:solidFill>
            <a:miter lim="800000"/>
            <a:headEnd/>
            <a:tailEnd/>
          </a:ln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24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SD-IAP No.467</a:t>
            </a:r>
            <a:endParaRPr lang="sk-SK" sz="2400" b="1" spc="50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79388" y="188913"/>
            <a:ext cx="8785225" cy="64801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k-SK"/>
          </a:p>
        </p:txBody>
      </p:sp>
      <p:pic>
        <p:nvPicPr>
          <p:cNvPr id="6" name="Obrázek 5" descr="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7200000" cy="54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ek 6" descr="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20472" y="1124744"/>
            <a:ext cx="7200000" cy="54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5857884" y="285728"/>
            <a:ext cx="3000396" cy="46166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66"/>
            </a:solidFill>
            <a:miter lim="800000"/>
            <a:headEnd/>
            <a:tailEnd/>
          </a:ln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24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SD-IAP No.467</a:t>
            </a:r>
            <a:endParaRPr lang="sk-SK" sz="2400" b="1" spc="50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79388" y="188913"/>
            <a:ext cx="8785225" cy="64801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k-SK"/>
          </a:p>
        </p:txBody>
      </p:sp>
      <p:pic>
        <p:nvPicPr>
          <p:cNvPr id="4" name="Obrázek 3" descr="Logo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1500198" cy="1125148"/>
          </a:xfrm>
          <a:prstGeom prst="roundRect">
            <a:avLst>
              <a:gd name="adj" fmla="val 1714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Obrázek 6" descr="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61168"/>
            <a:ext cx="6240000" cy="46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Obrázek 9" descr="26.jpg"/>
          <p:cNvPicPr>
            <a:picLocks noChangeAspect="1"/>
          </p:cNvPicPr>
          <p:nvPr/>
        </p:nvPicPr>
        <p:blipFill>
          <a:blip r:embed="rId4" cstate="print">
            <a:lum bright="-6000"/>
          </a:blip>
          <a:stretch>
            <a:fillRect/>
          </a:stretch>
        </p:blipFill>
        <p:spPr>
          <a:xfrm>
            <a:off x="924288" y="764704"/>
            <a:ext cx="6240000" cy="46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5857884" y="285728"/>
            <a:ext cx="3000396" cy="46166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66"/>
            </a:solidFill>
            <a:miter lim="800000"/>
            <a:headEnd/>
            <a:tailEnd/>
          </a:ln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24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SD-IAP No.467</a:t>
            </a:r>
            <a:endParaRPr lang="sk-SK" sz="2400" b="1" spc="50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Obrázek 8" descr="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88384" y="1340768"/>
            <a:ext cx="6240000" cy="46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Obrázek 17" descr="P000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27784" y="1917352"/>
            <a:ext cx="6240000" cy="468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79388" y="188913"/>
            <a:ext cx="8785225" cy="64801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k-SK"/>
          </a:p>
        </p:txBody>
      </p:sp>
      <p:pic>
        <p:nvPicPr>
          <p:cNvPr id="4" name="Obrázek 3" descr="Logo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1500198" cy="1125148"/>
          </a:xfrm>
          <a:prstGeom prst="roundRect">
            <a:avLst>
              <a:gd name="adj" fmla="val 1714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Obrázek 7" descr="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32656"/>
            <a:ext cx="6240000" cy="46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ek 8" descr="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4288" y="837232"/>
            <a:ext cx="6240000" cy="46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 descr="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72360" y="1340768"/>
            <a:ext cx="6240000" cy="46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5857884" y="285728"/>
            <a:ext cx="3000396" cy="46166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66"/>
            </a:solidFill>
            <a:miter lim="800000"/>
            <a:headEnd/>
            <a:tailEnd/>
          </a:ln>
          <a:scene3d>
            <a:camera prst="orthographicFront"/>
            <a:lightRig rig="soft" dir="tl">
              <a:rot lat="0" lon="0" rev="0"/>
            </a:lightRig>
          </a:scene3d>
          <a:sp3d>
            <a:bevelT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2400" b="1" spc="5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SD-IAP No.467</a:t>
            </a:r>
            <a:endParaRPr lang="sk-SK" sz="2400" b="1" spc="50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Obrázek 9" descr="3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11760" y="1844824"/>
            <a:ext cx="6451575" cy="468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1949</TotalTime>
  <Words>540</Words>
  <Application>Microsoft Office PowerPoint</Application>
  <PresentationFormat>Předvádění na obrazovce (4:3)</PresentationFormat>
  <Paragraphs>138</Paragraphs>
  <Slides>29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0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</vt:vector>
  </TitlesOfParts>
  <Company>WarezMafia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WarezBos</dc:creator>
  <cp:lastModifiedBy>WarezBos</cp:lastModifiedBy>
  <cp:revision>81</cp:revision>
  <dcterms:created xsi:type="dcterms:W3CDTF">2013-02-05T19:44:58Z</dcterms:created>
  <dcterms:modified xsi:type="dcterms:W3CDTF">2013-02-14T21:00:33Z</dcterms:modified>
</cp:coreProperties>
</file>